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50" r:id="rId2"/>
    <p:sldId id="351" r:id="rId3"/>
    <p:sldId id="352" r:id="rId4"/>
    <p:sldId id="354" r:id="rId5"/>
    <p:sldId id="355" r:id="rId6"/>
    <p:sldId id="356" r:id="rId7"/>
    <p:sldId id="365" r:id="rId8"/>
    <p:sldId id="367" r:id="rId9"/>
    <p:sldId id="366" r:id="rId10"/>
    <p:sldId id="357" r:id="rId11"/>
    <p:sldId id="358" r:id="rId12"/>
    <p:sldId id="359" r:id="rId13"/>
    <p:sldId id="368" r:id="rId14"/>
    <p:sldId id="401" r:id="rId15"/>
    <p:sldId id="399" r:id="rId16"/>
    <p:sldId id="400" r:id="rId17"/>
    <p:sldId id="369" r:id="rId18"/>
    <p:sldId id="363" r:id="rId19"/>
    <p:sldId id="392" r:id="rId20"/>
    <p:sldId id="372" r:id="rId21"/>
    <p:sldId id="406" r:id="rId22"/>
    <p:sldId id="388" r:id="rId23"/>
    <p:sldId id="375" r:id="rId24"/>
    <p:sldId id="403" r:id="rId25"/>
    <p:sldId id="404" r:id="rId26"/>
    <p:sldId id="376" r:id="rId27"/>
    <p:sldId id="377" r:id="rId28"/>
    <p:sldId id="397" r:id="rId29"/>
    <p:sldId id="378" r:id="rId30"/>
    <p:sldId id="391" r:id="rId31"/>
    <p:sldId id="402" r:id="rId32"/>
    <p:sldId id="398" r:id="rId33"/>
    <p:sldId id="339" r:id="rId34"/>
    <p:sldId id="383" r:id="rId35"/>
    <p:sldId id="384" r:id="rId36"/>
    <p:sldId id="385" r:id="rId3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B06B5-C87F-48FB-A501-1D0273761962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7E00C-2AF1-4AA9-ABF2-AE784149DD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9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7E00C-2AF1-4AA9-ABF2-AE784149DD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6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1434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3699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1430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060848"/>
            <a:ext cx="3419856" cy="3745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60847"/>
            <a:ext cx="3419856" cy="3745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E8B860-85AC-4AD8-8F62-D9CFCD5DBE94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04DC08-30A3-475C-9415-6A16C592DD13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herbert@dps.uibk.ac.at" TargetMode="External"/><Relationship Id="rId2" Type="http://schemas.openxmlformats.org/officeDocument/2006/relationships/hyperlink" Target="http://insieme-compiler.org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INSPIRE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Insieme</a:t>
            </a:r>
            <a:r>
              <a:rPr lang="en-US" dirty="0" smtClean="0"/>
              <a:t> Parallel Intermediate Representation</a:t>
            </a:r>
            <a:endParaRPr lang="en-US" sz="1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733365" y="4234943"/>
            <a:ext cx="3309803" cy="194421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u="sng" dirty="0" smtClean="0"/>
              <a:t>Herbert Jordan,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Peter </a:t>
            </a:r>
            <a:r>
              <a:rPr lang="en-US" dirty="0" err="1" smtClean="0"/>
              <a:t>Thoman</a:t>
            </a:r>
            <a:r>
              <a:rPr lang="en-US" dirty="0" smtClean="0"/>
              <a:t>, Simone </a:t>
            </a:r>
            <a:r>
              <a:rPr lang="en-US" dirty="0" err="1" smtClean="0"/>
              <a:t>Pellegrini</a:t>
            </a:r>
            <a:r>
              <a:rPr lang="en-US" dirty="0" smtClean="0"/>
              <a:t>, Klaus </a:t>
            </a:r>
            <a:r>
              <a:rPr lang="en-US" dirty="0" err="1" smtClean="0"/>
              <a:t>Kofler</a:t>
            </a:r>
            <a:r>
              <a:rPr lang="en-US" dirty="0" smtClean="0"/>
              <a:t>, and Thomas </a:t>
            </a:r>
            <a:r>
              <a:rPr lang="en-US" dirty="0" err="1" smtClean="0"/>
              <a:t>Fahringer</a:t>
            </a:r>
            <a:endParaRPr lang="en-US" dirty="0" smtClean="0"/>
          </a:p>
          <a:p>
            <a:pPr algn="ctr"/>
            <a:r>
              <a:rPr lang="en-US" b="1" dirty="0" smtClean="0"/>
              <a:t>University of Innsbruck</a:t>
            </a:r>
            <a:br>
              <a:rPr lang="en-US" b="1" dirty="0" smtClean="0"/>
            </a:br>
            <a:endParaRPr lang="en-US" sz="1200" b="1" dirty="0" smtClean="0"/>
          </a:p>
          <a:p>
            <a:pPr algn="ctr"/>
            <a:r>
              <a:rPr lang="en-US" b="1" dirty="0" smtClean="0"/>
              <a:t>PACT’13 - 9 September</a:t>
            </a:r>
          </a:p>
          <a:p>
            <a:pPr algn="ctr"/>
            <a:endParaRPr lang="en-US" dirty="0"/>
          </a:p>
        </p:txBody>
      </p:sp>
      <p:pic>
        <p:nvPicPr>
          <p:cNvPr id="2051" name="Picture 3" descr="H:\insieme\extra\logo\insieme_logo_08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348" y="3738218"/>
            <a:ext cx="3982620" cy="249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3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Architectures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2319294" y="3924776"/>
            <a:ext cx="640486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</a:t>
            </a:r>
            <a:endParaRPr lang="en-US" sz="1200" dirty="0"/>
          </a:p>
        </p:txBody>
      </p:sp>
      <p:sp>
        <p:nvSpPr>
          <p:cNvPr id="5" name="Rechteck 4"/>
          <p:cNvSpPr/>
          <p:nvPr/>
        </p:nvSpPr>
        <p:spPr>
          <a:xfrm>
            <a:off x="2314236" y="3636744"/>
            <a:ext cx="645543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$</a:t>
            </a:r>
            <a:endParaRPr lang="en-US" sz="140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2314237" y="3276704"/>
            <a:ext cx="288032" cy="288032"/>
            <a:chOff x="1622201" y="3573016"/>
            <a:chExt cx="288032" cy="288032"/>
          </a:xfrm>
        </p:grpSpPr>
        <p:sp>
          <p:nvSpPr>
            <p:cNvPr id="7" name="Rechteck 6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cxnSp>
          <p:nvCxnSpPr>
            <p:cNvPr id="8" name="Gerade Verbindung 7"/>
            <p:cNvCxnSpPr/>
            <p:nvPr/>
          </p:nvCxnSpPr>
          <p:spPr>
            <a:xfrm flipV="1">
              <a:off x="1691680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/>
            <p:cNvCxnSpPr/>
            <p:nvPr/>
          </p:nvCxnSpPr>
          <p:spPr>
            <a:xfrm flipV="1">
              <a:off x="1763688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V="1">
              <a:off x="1835696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10"/>
          <p:cNvGrpSpPr/>
          <p:nvPr/>
        </p:nvGrpSpPr>
        <p:grpSpPr>
          <a:xfrm>
            <a:off x="2671748" y="3276704"/>
            <a:ext cx="288032" cy="288032"/>
            <a:chOff x="1622201" y="3573016"/>
            <a:chExt cx="288032" cy="288032"/>
          </a:xfrm>
        </p:grpSpPr>
        <p:sp>
          <p:nvSpPr>
            <p:cNvPr id="12" name="Rechteck 11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cxnSp>
          <p:nvCxnSpPr>
            <p:cNvPr id="13" name="Gerade Verbindung 12"/>
            <p:cNvCxnSpPr/>
            <p:nvPr/>
          </p:nvCxnSpPr>
          <p:spPr>
            <a:xfrm flipV="1">
              <a:off x="1691680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/>
          </p:nvCxnSpPr>
          <p:spPr>
            <a:xfrm flipV="1">
              <a:off x="1763688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/>
          </p:nvCxnSpPr>
          <p:spPr>
            <a:xfrm flipV="1">
              <a:off x="1835696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5"/>
          <p:cNvGrpSpPr/>
          <p:nvPr/>
        </p:nvGrpSpPr>
        <p:grpSpPr>
          <a:xfrm>
            <a:off x="2314237" y="2920980"/>
            <a:ext cx="288032" cy="288032"/>
            <a:chOff x="1622201" y="3573016"/>
            <a:chExt cx="288032" cy="288032"/>
          </a:xfrm>
        </p:grpSpPr>
        <p:sp>
          <p:nvSpPr>
            <p:cNvPr id="17" name="Rechteck 16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cxnSp>
          <p:nvCxnSpPr>
            <p:cNvPr id="18" name="Gerade Verbindung 17"/>
            <p:cNvCxnSpPr/>
            <p:nvPr/>
          </p:nvCxnSpPr>
          <p:spPr>
            <a:xfrm flipV="1">
              <a:off x="1691680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 flipV="1">
              <a:off x="1763688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flipV="1">
              <a:off x="1835696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/>
          <p:cNvGrpSpPr/>
          <p:nvPr/>
        </p:nvGrpSpPr>
        <p:grpSpPr>
          <a:xfrm>
            <a:off x="2671748" y="2920980"/>
            <a:ext cx="288032" cy="288032"/>
            <a:chOff x="1622201" y="3573016"/>
            <a:chExt cx="288032" cy="288032"/>
          </a:xfrm>
        </p:grpSpPr>
        <p:sp>
          <p:nvSpPr>
            <p:cNvPr id="22" name="Rechteck 21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cxnSp>
          <p:nvCxnSpPr>
            <p:cNvPr id="23" name="Gerade Verbindung 22"/>
            <p:cNvCxnSpPr/>
            <p:nvPr/>
          </p:nvCxnSpPr>
          <p:spPr>
            <a:xfrm flipV="1">
              <a:off x="1691680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V="1">
              <a:off x="1763688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>
            <a:xfrm flipV="1">
              <a:off x="1835696" y="3789040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hteck 25"/>
          <p:cNvSpPr/>
          <p:nvPr/>
        </p:nvSpPr>
        <p:spPr>
          <a:xfrm>
            <a:off x="3106324" y="2916664"/>
            <a:ext cx="457564" cy="936104"/>
          </a:xfrm>
          <a:prstGeom prst="rect">
            <a:avLst/>
          </a:prstGeom>
          <a:pattFill prst="lgGrid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  <a:endParaRPr lang="en-US" dirty="0"/>
          </a:p>
        </p:txBody>
      </p:sp>
      <p:sp>
        <p:nvSpPr>
          <p:cNvPr id="27" name="Rechteck 26"/>
          <p:cNvSpPr/>
          <p:nvPr/>
        </p:nvSpPr>
        <p:spPr>
          <a:xfrm>
            <a:off x="3106324" y="3924776"/>
            <a:ext cx="457564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</a:t>
            </a:r>
            <a:endParaRPr lang="en-US" sz="140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5937682" y="2780928"/>
            <a:ext cx="1393726" cy="1368152"/>
            <a:chOff x="1162050" y="3429000"/>
            <a:chExt cx="1393726" cy="1368152"/>
          </a:xfrm>
        </p:grpSpPr>
        <p:sp>
          <p:nvSpPr>
            <p:cNvPr id="29" name="Rechteck 28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uppieren 29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31" name="Rechteck 30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33" name="Gruppieren 32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51" name="Rechteck 5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52" name="Gerade Verbindung 5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5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 Verbindung 5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ieren 33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47" name="Rechteck 4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8" name="Gerade Verbindung 4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4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 Verbindung 4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ieren 34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43" name="Rechteck 4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4" name="Gerade Verbindung 4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4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39" name="Rechteck 38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0" name="Gerade Verbindung 39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 Verbindung 40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 Verbindung 41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hteck 36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55" name="Gruppieren 54"/>
          <p:cNvGrpSpPr/>
          <p:nvPr/>
        </p:nvGrpSpPr>
        <p:grpSpPr>
          <a:xfrm>
            <a:off x="5739876" y="2916664"/>
            <a:ext cx="1393726" cy="1368152"/>
            <a:chOff x="1162050" y="3429000"/>
            <a:chExt cx="1393726" cy="1368152"/>
          </a:xfrm>
        </p:grpSpPr>
        <p:sp>
          <p:nvSpPr>
            <p:cNvPr id="56" name="Rechteck 55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uppieren 56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60" name="Gruppieren 59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78" name="Rechteck 7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9" name="Gerade Verbindung 7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Gerade Verbindung 7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Gerade Verbindung 8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uppieren 60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74" name="Rechteck 7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5" name="Gerade Verbindung 7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Gerade Verbindung 7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7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uppieren 61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70" name="Rechteck 6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1" name="Gerade Verbindung 7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Gerade Verbindung 7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Gerade Verbindung 7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uppieren 62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66" name="Rechteck 65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67" name="Gerade Verbindung 66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67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Gerade Verbindung 68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hteck 63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82" name="Gruppieren 81"/>
          <p:cNvGrpSpPr/>
          <p:nvPr/>
        </p:nvGrpSpPr>
        <p:grpSpPr>
          <a:xfrm>
            <a:off x="5561894" y="3068960"/>
            <a:ext cx="1393726" cy="1368152"/>
            <a:chOff x="1162050" y="3429000"/>
            <a:chExt cx="1393726" cy="1368152"/>
          </a:xfrm>
        </p:grpSpPr>
        <p:sp>
          <p:nvSpPr>
            <p:cNvPr id="83" name="Rechteck 82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uppieren 83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85" name="Rechteck 84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86" name="Rechteck 85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87" name="Gruppieren 86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05" name="Rechteck 10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6" name="Gerade Verbindung 10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Gerade Verbindung 10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Gerade Verbindung 10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01" name="Rechteck 10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2" name="Gerade Verbindung 10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Gerade Verbindung 10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Gerade Verbindung 10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uppieren 88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97" name="Rechteck 9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8" name="Gerade Verbindung 9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Gerade Verbindung 9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uppieren 89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93" name="Rechteck 9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4" name="Gerade Verbindung 9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Gerade Verbindung 9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Rechteck 90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92" name="Rechteck 91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109" name="Gruppieren 108"/>
          <p:cNvGrpSpPr/>
          <p:nvPr/>
        </p:nvGrpSpPr>
        <p:grpSpPr>
          <a:xfrm>
            <a:off x="5364088" y="3204696"/>
            <a:ext cx="1393726" cy="1368152"/>
            <a:chOff x="1162050" y="3429000"/>
            <a:chExt cx="1393726" cy="1368152"/>
          </a:xfrm>
        </p:grpSpPr>
        <p:sp>
          <p:nvSpPr>
            <p:cNvPr id="110" name="Rechteck 109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uppieren 110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112" name="Rechteck 111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13" name="Rechteck 112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114" name="Gruppieren 113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32" name="Rechteck 131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3" name="Gerade Verbindung 132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Gerade Verbindung 133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Gerade Verbindung 134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28" name="Rechteck 12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9" name="Gerade Verbindung 12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 Verbindung 12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Gerade Verbindung 13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uppieren 115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24" name="Rechteck 12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5" name="Gerade Verbindung 12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Gerade Verbindung 12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 Verbindung 12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uppieren 116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20" name="Rechteck 11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1" name="Gerade Verbindung 12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Gerade Verbindung 12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Gerade Verbindung 12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Rechteck 117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19" name="Rechteck 118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sp>
        <p:nvSpPr>
          <p:cNvPr id="136" name="Textfeld 135"/>
          <p:cNvSpPr txBox="1"/>
          <p:nvPr/>
        </p:nvSpPr>
        <p:spPr>
          <a:xfrm>
            <a:off x="1526827" y="4947820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Embedded - Desktop</a:t>
            </a:r>
            <a:endParaRPr lang="de-AT" dirty="0"/>
          </a:p>
        </p:txBody>
      </p:sp>
      <p:sp>
        <p:nvSpPr>
          <p:cNvPr id="138" name="Textfeld 137"/>
          <p:cNvSpPr txBox="1"/>
          <p:nvPr/>
        </p:nvSpPr>
        <p:spPr>
          <a:xfrm>
            <a:off x="5765531" y="494782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&gt; Desktop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7078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Architectures</a:t>
            </a:r>
            <a:endParaRPr lang="en-US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121258" y="3176972"/>
            <a:ext cx="1393726" cy="1368152"/>
            <a:chOff x="1162050" y="3429000"/>
            <a:chExt cx="1393726" cy="1368152"/>
          </a:xfrm>
        </p:grpSpPr>
        <p:sp>
          <p:nvSpPr>
            <p:cNvPr id="29" name="Rechteck 28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uppieren 29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31" name="Rechteck 30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32" name="Rechteck 31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33" name="Gruppieren 32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51" name="Rechteck 5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52" name="Gerade Verbindung 5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5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 Verbindung 5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uppieren 33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47" name="Rechteck 4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8" name="Gerade Verbindung 4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4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Gerade Verbindung 4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ieren 34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43" name="Rechteck 4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4" name="Gerade Verbindung 4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4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uppieren 35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39" name="Rechteck 38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0" name="Gerade Verbindung 39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 Verbindung 40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 Verbindung 41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Rechteck 36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38" name="Rechteck 37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55" name="Gruppieren 54"/>
          <p:cNvGrpSpPr/>
          <p:nvPr/>
        </p:nvGrpSpPr>
        <p:grpSpPr>
          <a:xfrm>
            <a:off x="1923452" y="3312708"/>
            <a:ext cx="1393726" cy="1368152"/>
            <a:chOff x="1162050" y="3429000"/>
            <a:chExt cx="1393726" cy="1368152"/>
          </a:xfrm>
        </p:grpSpPr>
        <p:sp>
          <p:nvSpPr>
            <p:cNvPr id="56" name="Rechteck 55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uppieren 56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59" name="Rechteck 58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60" name="Gruppieren 59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78" name="Rechteck 7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9" name="Gerade Verbindung 7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Gerade Verbindung 7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Gerade Verbindung 8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" name="Gruppieren 60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74" name="Rechteck 7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5" name="Gerade Verbindung 7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Gerade Verbindung 7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7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uppieren 61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70" name="Rechteck 6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71" name="Gerade Verbindung 7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Gerade Verbindung 7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Gerade Verbindung 7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uppieren 62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66" name="Rechteck 65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67" name="Gerade Verbindung 66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67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Gerade Verbindung 68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hteck 63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65" name="Rechteck 64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82" name="Gruppieren 81"/>
          <p:cNvGrpSpPr/>
          <p:nvPr/>
        </p:nvGrpSpPr>
        <p:grpSpPr>
          <a:xfrm>
            <a:off x="1745470" y="3465004"/>
            <a:ext cx="1393726" cy="1368152"/>
            <a:chOff x="1162050" y="3429000"/>
            <a:chExt cx="1393726" cy="1368152"/>
          </a:xfrm>
        </p:grpSpPr>
        <p:sp>
          <p:nvSpPr>
            <p:cNvPr id="83" name="Rechteck 82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uppieren 83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85" name="Rechteck 84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86" name="Rechteck 85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87" name="Gruppieren 86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05" name="Rechteck 10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6" name="Gerade Verbindung 10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Gerade Verbindung 10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Gerade Verbindung 10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uppieren 87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01" name="Rechteck 10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2" name="Gerade Verbindung 10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Gerade Verbindung 10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Gerade Verbindung 10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uppieren 88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97" name="Rechteck 9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8" name="Gerade Verbindung 9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Gerade Verbindung 9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Gerade Verbindung 9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uppieren 89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93" name="Rechteck 9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4" name="Gerade Verbindung 9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Gerade Verbindung 9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Gerade Verbindung 9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1" name="Rechteck 90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92" name="Rechteck 91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109" name="Gruppieren 108"/>
          <p:cNvGrpSpPr/>
          <p:nvPr/>
        </p:nvGrpSpPr>
        <p:grpSpPr>
          <a:xfrm>
            <a:off x="1547664" y="3600740"/>
            <a:ext cx="1393726" cy="1368152"/>
            <a:chOff x="1162050" y="3429000"/>
            <a:chExt cx="1393726" cy="1368152"/>
          </a:xfrm>
        </p:grpSpPr>
        <p:sp>
          <p:nvSpPr>
            <p:cNvPr id="110" name="Rechteck 109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uppieren 110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112" name="Rechteck 111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13" name="Rechteck 112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114" name="Gruppieren 113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32" name="Rechteck 131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3" name="Gerade Verbindung 132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Gerade Verbindung 133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Gerade Verbindung 134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uppieren 114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28" name="Rechteck 12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9" name="Gerade Verbindung 12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 Verbindung 12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Gerade Verbindung 13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6" name="Gruppieren 115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24" name="Rechteck 12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5" name="Gerade Verbindung 12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Gerade Verbindung 12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 Verbindung 12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" name="Gruppieren 116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20" name="Rechteck 11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21" name="Gerade Verbindung 12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Gerade Verbindung 12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Gerade Verbindung 12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Rechteck 117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19" name="Rechteck 118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140" name="Gruppieren 139"/>
          <p:cNvGrpSpPr/>
          <p:nvPr/>
        </p:nvGrpSpPr>
        <p:grpSpPr>
          <a:xfrm>
            <a:off x="5157124" y="2348880"/>
            <a:ext cx="959986" cy="1017288"/>
            <a:chOff x="1202217" y="3429000"/>
            <a:chExt cx="1291086" cy="1368152"/>
          </a:xfrm>
        </p:grpSpPr>
        <p:sp>
          <p:nvSpPr>
            <p:cNvPr id="141" name="Rechteck 140"/>
            <p:cNvSpPr/>
            <p:nvPr/>
          </p:nvSpPr>
          <p:spPr>
            <a:xfrm>
              <a:off x="1202217" y="4581128"/>
              <a:ext cx="12910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Memory</a:t>
              </a:r>
              <a:endParaRPr lang="en-US" sz="1050" dirty="0"/>
            </a:p>
          </p:txBody>
        </p:sp>
        <p:sp>
          <p:nvSpPr>
            <p:cNvPr id="142" name="Rechteck 141"/>
            <p:cNvSpPr/>
            <p:nvPr/>
          </p:nvSpPr>
          <p:spPr>
            <a:xfrm>
              <a:off x="1524988" y="4212205"/>
              <a:ext cx="645543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$</a:t>
              </a:r>
              <a:endParaRPr lang="en-US" sz="1050" dirty="0"/>
            </a:p>
          </p:txBody>
        </p:sp>
        <p:grpSp>
          <p:nvGrpSpPr>
            <p:cNvPr id="143" name="Gruppieren 142"/>
            <p:cNvGrpSpPr/>
            <p:nvPr/>
          </p:nvGrpSpPr>
          <p:grpSpPr>
            <a:xfrm>
              <a:off x="1524988" y="3789040"/>
              <a:ext cx="288032" cy="288032"/>
              <a:chOff x="1622201" y="3573016"/>
              <a:chExt cx="288032" cy="288032"/>
            </a:xfrm>
          </p:grpSpPr>
          <p:sp>
            <p:nvSpPr>
              <p:cNvPr id="159" name="Rechteck 158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</a:t>
                </a:r>
                <a:endParaRPr lang="en-US" sz="1200" dirty="0"/>
              </a:p>
            </p:txBody>
          </p:sp>
          <p:cxnSp>
            <p:nvCxnSpPr>
              <p:cNvPr id="160" name="Gerade Verbindung 159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Gerade Verbindung 160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Gerade Verbindung 161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uppieren 143"/>
            <p:cNvGrpSpPr/>
            <p:nvPr/>
          </p:nvGrpSpPr>
          <p:grpSpPr>
            <a:xfrm>
              <a:off x="1882499" y="3789040"/>
              <a:ext cx="288032" cy="288032"/>
              <a:chOff x="1622201" y="3573016"/>
              <a:chExt cx="288032" cy="288032"/>
            </a:xfrm>
          </p:grpSpPr>
          <p:sp>
            <p:nvSpPr>
              <p:cNvPr id="155" name="Rechteck 154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</a:t>
                </a:r>
                <a:endParaRPr lang="en-US" sz="1200" dirty="0"/>
              </a:p>
            </p:txBody>
          </p:sp>
          <p:cxnSp>
            <p:nvCxnSpPr>
              <p:cNvPr id="156" name="Gerade Verbindung 155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Gerade Verbindung 156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Gerade Verbindung 157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uppieren 144"/>
            <p:cNvGrpSpPr/>
            <p:nvPr/>
          </p:nvGrpSpPr>
          <p:grpSpPr>
            <a:xfrm>
              <a:off x="1524988" y="3429000"/>
              <a:ext cx="288032" cy="288032"/>
              <a:chOff x="1622201" y="3573016"/>
              <a:chExt cx="288032" cy="288032"/>
            </a:xfrm>
          </p:grpSpPr>
          <p:sp>
            <p:nvSpPr>
              <p:cNvPr id="151" name="Rechteck 150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</a:t>
                </a:r>
                <a:endParaRPr lang="en-US" sz="1200" dirty="0"/>
              </a:p>
            </p:txBody>
          </p:sp>
          <p:cxnSp>
            <p:nvCxnSpPr>
              <p:cNvPr id="152" name="Gerade Verbindung 151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Gerade Verbindung 152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Gerade Verbindung 153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uppieren 145"/>
            <p:cNvGrpSpPr/>
            <p:nvPr/>
          </p:nvGrpSpPr>
          <p:grpSpPr>
            <a:xfrm>
              <a:off x="1882499" y="3429000"/>
              <a:ext cx="288032" cy="288032"/>
              <a:chOff x="1622201" y="3573016"/>
              <a:chExt cx="288032" cy="288032"/>
            </a:xfrm>
          </p:grpSpPr>
          <p:sp>
            <p:nvSpPr>
              <p:cNvPr id="147" name="Rechteck 146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</a:t>
                </a:r>
                <a:endParaRPr lang="en-US" sz="1200" dirty="0"/>
              </a:p>
            </p:txBody>
          </p:sp>
          <p:cxnSp>
            <p:nvCxnSpPr>
              <p:cNvPr id="148" name="Gerade Verbindung 147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Gerade Verbindung 148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Gerade Verbindung 149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3" name="Gruppieren 162"/>
          <p:cNvGrpSpPr/>
          <p:nvPr/>
        </p:nvGrpSpPr>
        <p:grpSpPr>
          <a:xfrm>
            <a:off x="5148064" y="3691696"/>
            <a:ext cx="925416" cy="910204"/>
            <a:chOff x="3936585" y="3501008"/>
            <a:chExt cx="1244594" cy="1224136"/>
          </a:xfrm>
        </p:grpSpPr>
        <p:sp>
          <p:nvSpPr>
            <p:cNvPr id="164" name="Rechteck 163"/>
            <p:cNvSpPr/>
            <p:nvPr/>
          </p:nvSpPr>
          <p:spPr>
            <a:xfrm>
              <a:off x="3936585" y="4509120"/>
              <a:ext cx="6404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</a:t>
              </a:r>
              <a:endParaRPr lang="en-US" sz="1000" dirty="0"/>
            </a:p>
          </p:txBody>
        </p:sp>
        <p:sp>
          <p:nvSpPr>
            <p:cNvPr id="165" name="Rechteck 164"/>
            <p:cNvSpPr/>
            <p:nvPr/>
          </p:nvSpPr>
          <p:spPr>
            <a:xfrm>
              <a:off x="4014459" y="4221088"/>
              <a:ext cx="479680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$</a:t>
              </a:r>
              <a:endParaRPr lang="en-US" sz="1050" dirty="0"/>
            </a:p>
          </p:txBody>
        </p:sp>
        <p:grpSp>
          <p:nvGrpSpPr>
            <p:cNvPr id="166" name="Gruppieren 165"/>
            <p:cNvGrpSpPr/>
            <p:nvPr/>
          </p:nvGrpSpPr>
          <p:grpSpPr>
            <a:xfrm>
              <a:off x="4101059" y="3861048"/>
              <a:ext cx="288032" cy="288032"/>
              <a:chOff x="1622201" y="3573016"/>
              <a:chExt cx="288032" cy="288032"/>
            </a:xfrm>
          </p:grpSpPr>
          <p:sp>
            <p:nvSpPr>
              <p:cNvPr id="169" name="Rechteck 168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</a:t>
                </a:r>
                <a:endParaRPr lang="en-US" sz="1200" dirty="0"/>
              </a:p>
            </p:txBody>
          </p:sp>
          <p:cxnSp>
            <p:nvCxnSpPr>
              <p:cNvPr id="170" name="Gerade Verbindung 169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Gerade Verbindung 170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Gerade Verbindung 171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7" name="Rechteck 166"/>
            <p:cNvSpPr/>
            <p:nvPr/>
          </p:nvSpPr>
          <p:spPr>
            <a:xfrm>
              <a:off x="4723615" y="3501008"/>
              <a:ext cx="457564" cy="936104"/>
            </a:xfrm>
            <a:prstGeom prst="rect">
              <a:avLst/>
            </a:prstGeom>
            <a:pattFill prst="lgGrid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G</a:t>
              </a:r>
              <a:endParaRPr lang="en-US" sz="1200" dirty="0"/>
            </a:p>
          </p:txBody>
        </p:sp>
        <p:sp>
          <p:nvSpPr>
            <p:cNvPr id="168" name="Rechteck 167"/>
            <p:cNvSpPr/>
            <p:nvPr/>
          </p:nvSpPr>
          <p:spPr>
            <a:xfrm>
              <a:off x="4723615" y="4509120"/>
              <a:ext cx="457564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M</a:t>
              </a:r>
              <a:endParaRPr lang="en-US" sz="1050" dirty="0"/>
            </a:p>
          </p:txBody>
        </p:sp>
      </p:grpSp>
      <p:grpSp>
        <p:nvGrpSpPr>
          <p:cNvPr id="173" name="Gruppieren 172"/>
          <p:cNvGrpSpPr/>
          <p:nvPr/>
        </p:nvGrpSpPr>
        <p:grpSpPr>
          <a:xfrm>
            <a:off x="5219942" y="4950458"/>
            <a:ext cx="903828" cy="1070830"/>
            <a:chOff x="6596800" y="3356992"/>
            <a:chExt cx="1215560" cy="1440160"/>
          </a:xfrm>
        </p:grpSpPr>
        <p:grpSp>
          <p:nvGrpSpPr>
            <p:cNvPr id="174" name="Gruppieren 173"/>
            <p:cNvGrpSpPr/>
            <p:nvPr/>
          </p:nvGrpSpPr>
          <p:grpSpPr>
            <a:xfrm>
              <a:off x="7010919" y="3356992"/>
              <a:ext cx="801441" cy="1008112"/>
              <a:chOff x="5858791" y="3717032"/>
              <a:chExt cx="801441" cy="1008112"/>
            </a:xfrm>
          </p:grpSpPr>
          <p:sp>
            <p:nvSpPr>
              <p:cNvPr id="193" name="Rechteck 192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 sz="1200"/>
              </a:p>
            </p:txBody>
          </p:sp>
          <p:sp>
            <p:nvSpPr>
              <p:cNvPr id="194" name="Rechteck 193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M</a:t>
                </a:r>
                <a:endParaRPr lang="en-US" sz="1000" dirty="0"/>
              </a:p>
            </p:txBody>
          </p:sp>
          <p:sp>
            <p:nvSpPr>
              <p:cNvPr id="195" name="Rechteck 194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$</a:t>
                </a:r>
                <a:endParaRPr lang="en-US" sz="1050" dirty="0"/>
              </a:p>
            </p:txBody>
          </p:sp>
          <p:grpSp>
            <p:nvGrpSpPr>
              <p:cNvPr id="196" name="Gruppieren 195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197" name="Rechteck 19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C</a:t>
                  </a:r>
                  <a:endParaRPr lang="en-US" sz="1200" dirty="0"/>
                </a:p>
              </p:txBody>
            </p:sp>
            <p:cxnSp>
              <p:nvCxnSpPr>
                <p:cNvPr id="198" name="Gerade Verbindung 19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Gerade Verbindung 19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Gerade Verbindung 19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5" name="Gruppieren 174"/>
            <p:cNvGrpSpPr/>
            <p:nvPr/>
          </p:nvGrpSpPr>
          <p:grpSpPr>
            <a:xfrm>
              <a:off x="6794895" y="3573016"/>
              <a:ext cx="801441" cy="1008112"/>
              <a:chOff x="5858791" y="3717032"/>
              <a:chExt cx="801441" cy="1008112"/>
            </a:xfrm>
          </p:grpSpPr>
          <p:sp>
            <p:nvSpPr>
              <p:cNvPr id="185" name="Rechteck 184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 sz="1200"/>
              </a:p>
            </p:txBody>
          </p:sp>
          <p:sp>
            <p:nvSpPr>
              <p:cNvPr id="186" name="Rechteck 185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M</a:t>
                </a:r>
                <a:endParaRPr lang="en-US" sz="1000" dirty="0"/>
              </a:p>
            </p:txBody>
          </p:sp>
          <p:sp>
            <p:nvSpPr>
              <p:cNvPr id="187" name="Rechteck 186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$</a:t>
                </a:r>
                <a:endParaRPr lang="en-US" sz="1050" dirty="0"/>
              </a:p>
            </p:txBody>
          </p:sp>
          <p:grpSp>
            <p:nvGrpSpPr>
              <p:cNvPr id="188" name="Gruppieren 187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189" name="Rechteck 188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C</a:t>
                  </a:r>
                  <a:endParaRPr lang="en-US" sz="1200" dirty="0"/>
                </a:p>
              </p:txBody>
            </p:sp>
            <p:cxnSp>
              <p:nvCxnSpPr>
                <p:cNvPr id="190" name="Gerade Verbindung 189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Gerade Verbindung 190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 Verbindung 191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6" name="Gruppieren 175"/>
            <p:cNvGrpSpPr/>
            <p:nvPr/>
          </p:nvGrpSpPr>
          <p:grpSpPr>
            <a:xfrm>
              <a:off x="6596800" y="3789040"/>
              <a:ext cx="801441" cy="1008112"/>
              <a:chOff x="5858791" y="3717032"/>
              <a:chExt cx="801441" cy="1008112"/>
            </a:xfrm>
          </p:grpSpPr>
          <p:sp>
            <p:nvSpPr>
              <p:cNvPr id="177" name="Rechteck 176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 sz="1200"/>
              </a:p>
            </p:txBody>
          </p:sp>
          <p:sp>
            <p:nvSpPr>
              <p:cNvPr id="178" name="Rechteck 177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/>
                  <a:t>M</a:t>
                </a:r>
                <a:endParaRPr lang="en-US" sz="1000" dirty="0"/>
              </a:p>
            </p:txBody>
          </p:sp>
          <p:sp>
            <p:nvSpPr>
              <p:cNvPr id="179" name="Rechteck 178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$</a:t>
                </a:r>
                <a:endParaRPr lang="en-US" sz="1050" dirty="0"/>
              </a:p>
            </p:txBody>
          </p:sp>
          <p:grpSp>
            <p:nvGrpSpPr>
              <p:cNvPr id="180" name="Gruppieren 179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181" name="Rechteck 18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C</a:t>
                  </a:r>
                  <a:endParaRPr lang="en-US" sz="1200" dirty="0"/>
                </a:p>
              </p:txBody>
            </p:sp>
            <p:cxnSp>
              <p:nvCxnSpPr>
                <p:cNvPr id="182" name="Gerade Verbindung 18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Gerade Verbindung 18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Gerade Verbindung 18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2" name="Textfeld 201"/>
          <p:cNvSpPr txBox="1"/>
          <p:nvPr/>
        </p:nvSpPr>
        <p:spPr>
          <a:xfrm>
            <a:off x="6536371" y="3887760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OpenCL</a:t>
            </a:r>
            <a:r>
              <a:rPr lang="en-US" dirty="0" smtClean="0"/>
              <a:t>/CUDA</a:t>
            </a:r>
            <a:endParaRPr lang="en-US" dirty="0"/>
          </a:p>
        </p:txBody>
      </p:sp>
      <p:sp>
        <p:nvSpPr>
          <p:cNvPr id="203" name="Textfeld 202"/>
          <p:cNvSpPr txBox="1"/>
          <p:nvPr/>
        </p:nvSpPr>
        <p:spPr>
          <a:xfrm>
            <a:off x="6627405" y="5143313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MPI/PGAS</a:t>
            </a:r>
            <a:endParaRPr lang="en-US" dirty="0"/>
          </a:p>
        </p:txBody>
      </p:sp>
      <p:sp>
        <p:nvSpPr>
          <p:cNvPr id="204" name="Textfeld 203"/>
          <p:cNvSpPr txBox="1"/>
          <p:nvPr/>
        </p:nvSpPr>
        <p:spPr>
          <a:xfrm>
            <a:off x="6411802" y="2568707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/</a:t>
            </a:r>
            <a:r>
              <a:rPr lang="en-US" dirty="0" err="1" smtClean="0"/>
              <a:t>Cilk</a:t>
            </a:r>
            <a:endParaRPr lang="en-US" dirty="0"/>
          </a:p>
        </p:txBody>
      </p:sp>
      <p:cxnSp>
        <p:nvCxnSpPr>
          <p:cNvPr id="205" name="Gerade Verbindung 204"/>
          <p:cNvCxnSpPr/>
          <p:nvPr/>
        </p:nvCxnSpPr>
        <p:spPr>
          <a:xfrm flipH="1">
            <a:off x="5517897" y="3532934"/>
            <a:ext cx="2192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Gerade Verbindung 205"/>
          <p:cNvCxnSpPr/>
          <p:nvPr/>
        </p:nvCxnSpPr>
        <p:spPr>
          <a:xfrm flipH="1">
            <a:off x="5517897" y="4756648"/>
            <a:ext cx="21926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feld 206"/>
              <p:cNvSpPr txBox="1"/>
              <p:nvPr/>
            </p:nvSpPr>
            <p:spPr>
              <a:xfrm>
                <a:off x="3923928" y="3717032"/>
                <a:ext cx="71045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000" i="1" dirty="0" smtClean="0">
                          <a:latin typeface="Cambria Math"/>
                        </a:rPr>
                        <m:t>≠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207" name="Textfeld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717032"/>
                <a:ext cx="710451" cy="707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1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smtClean="0"/>
              <a:t>Option A:</a:t>
            </a:r>
            <a:r>
              <a:rPr lang="en-US" dirty="0" smtClean="0"/>
              <a:t> pick </a:t>
            </a:r>
            <a:r>
              <a:rPr lang="en-US" b="1" dirty="0" smtClean="0"/>
              <a:t>one</a:t>
            </a:r>
            <a:r>
              <a:rPr lang="en-US" dirty="0" smtClean="0"/>
              <a:t> API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settle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/ </a:t>
            </a:r>
            <a:r>
              <a:rPr lang="en-US" dirty="0" err="1" smtClean="0"/>
              <a:t>OpenCL</a:t>
            </a:r>
            <a:r>
              <a:rPr lang="en-US" dirty="0" smtClean="0"/>
              <a:t> / MPI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full resource utilization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not trivial</a:t>
            </a:r>
          </a:p>
          <a:p>
            <a:pPr lvl="1"/>
            <a:endParaRPr lang="en-US" dirty="0" smtClean="0"/>
          </a:p>
          <a:p>
            <a:r>
              <a:rPr lang="en-US" i="1" u="sng" dirty="0" smtClean="0"/>
              <a:t>Option B:</a:t>
            </a:r>
            <a:r>
              <a:rPr lang="en-US" dirty="0" smtClean="0"/>
              <a:t> </a:t>
            </a:r>
            <a:r>
              <a:rPr lang="en-US" b="1" dirty="0" smtClean="0"/>
              <a:t>hybrid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ombine APIs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levels of parallelism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 has to coordinate APIs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38" name="Gruppieren 37"/>
          <p:cNvGrpSpPr/>
          <p:nvPr/>
        </p:nvGrpSpPr>
        <p:grpSpPr>
          <a:xfrm>
            <a:off x="6067378" y="4869160"/>
            <a:ext cx="2177030" cy="1399982"/>
            <a:chOff x="6067378" y="4869160"/>
            <a:chExt cx="2177030" cy="1399982"/>
          </a:xfrm>
        </p:grpSpPr>
        <p:grpSp>
          <p:nvGrpSpPr>
            <p:cNvPr id="4" name="Gruppieren 3"/>
            <p:cNvGrpSpPr/>
            <p:nvPr/>
          </p:nvGrpSpPr>
          <p:grpSpPr>
            <a:xfrm>
              <a:off x="6428880" y="4941168"/>
              <a:ext cx="1815528" cy="1327974"/>
              <a:chOff x="6700095" y="4985971"/>
              <a:chExt cx="1815528" cy="1327974"/>
            </a:xfrm>
          </p:grpSpPr>
          <p:grpSp>
            <p:nvGrpSpPr>
              <p:cNvPr id="5" name="Gruppieren 4"/>
              <p:cNvGrpSpPr/>
              <p:nvPr/>
            </p:nvGrpSpPr>
            <p:grpSpPr>
              <a:xfrm rot="16688865">
                <a:off x="7715828" y="5496028"/>
                <a:ext cx="1224136" cy="204022"/>
                <a:chOff x="2123728" y="3501008"/>
                <a:chExt cx="2160240" cy="360040"/>
              </a:xfrm>
            </p:grpSpPr>
            <p:sp>
              <p:nvSpPr>
                <p:cNvPr id="7" name="Abgerundetes Rechteck 6"/>
                <p:cNvSpPr/>
                <p:nvPr/>
              </p:nvSpPr>
              <p:spPr>
                <a:xfrm>
                  <a:off x="2123728" y="3501008"/>
                  <a:ext cx="2160240" cy="360040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>
                      <a:latin typeface="Arial" pitchFamily="34" charset="0"/>
                      <a:cs typeface="Arial" pitchFamily="34" charset="0"/>
                    </a:rPr>
                    <a:t>C / C++</a:t>
                  </a:r>
                  <a:endParaRPr lang="en-US" sz="11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" name="Abgerundetes Rechteck 7"/>
                <p:cNvSpPr/>
                <p:nvPr/>
              </p:nvSpPr>
              <p:spPr>
                <a:xfrm>
                  <a:off x="2267744" y="3501008"/>
                  <a:ext cx="45719" cy="360040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sp>
              <p:nvSpPr>
                <p:cNvPr id="9" name="Abgerundetes Rechteck 8"/>
                <p:cNvSpPr/>
                <p:nvPr/>
              </p:nvSpPr>
              <p:spPr>
                <a:xfrm>
                  <a:off x="4067944" y="3501008"/>
                  <a:ext cx="45719" cy="360040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6" name="L-Form 5"/>
              <p:cNvSpPr/>
              <p:nvPr/>
            </p:nvSpPr>
            <p:spPr>
              <a:xfrm flipH="1">
                <a:off x="6700095" y="5661248"/>
                <a:ext cx="1815528" cy="652697"/>
              </a:xfrm>
              <a:prstGeom prst="corner">
                <a:avLst>
                  <a:gd name="adj1" fmla="val 14207"/>
                  <a:gd name="adj2" fmla="val 13689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uppieren 9"/>
            <p:cNvGrpSpPr/>
            <p:nvPr/>
          </p:nvGrpSpPr>
          <p:grpSpPr>
            <a:xfrm>
              <a:off x="6549412" y="6009721"/>
              <a:ext cx="1224136" cy="144019"/>
              <a:chOff x="2123728" y="3501005"/>
              <a:chExt cx="2160240" cy="360043"/>
            </a:xfrm>
            <a:solidFill>
              <a:schemeClr val="bg2">
                <a:lumMod val="60000"/>
                <a:lumOff val="40000"/>
              </a:schemeClr>
            </a:solidFill>
          </p:grpSpPr>
          <p:sp>
            <p:nvSpPr>
              <p:cNvPr id="11" name="Abgerundetes Rechteck 10"/>
              <p:cNvSpPr/>
              <p:nvPr/>
            </p:nvSpPr>
            <p:spPr>
              <a:xfrm>
                <a:off x="2123728" y="3501005"/>
                <a:ext cx="2160240" cy="360040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Architecture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bgerundetes Rechteck 11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4" name="Gruppieren 13"/>
            <p:cNvGrpSpPr/>
            <p:nvPr/>
          </p:nvGrpSpPr>
          <p:grpSpPr>
            <a:xfrm>
              <a:off x="6444208" y="5714206"/>
              <a:ext cx="1224136" cy="276465"/>
              <a:chOff x="2123728" y="3501005"/>
              <a:chExt cx="2160240" cy="360043"/>
            </a:xfrm>
            <a:solidFill>
              <a:schemeClr val="bg1">
                <a:lumMod val="85000"/>
              </a:schemeClr>
            </a:solidFill>
          </p:grpSpPr>
          <p:sp>
            <p:nvSpPr>
              <p:cNvPr id="15" name="Abgerundetes Rechteck 14"/>
              <p:cNvSpPr/>
              <p:nvPr/>
            </p:nvSpPr>
            <p:spPr>
              <a:xfrm>
                <a:off x="2123728" y="3501005"/>
                <a:ext cx="2160240" cy="360040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SIMD Ref.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17" name="Abgerundetes Rechteck 16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18" name="Gruppieren 17"/>
            <p:cNvGrpSpPr/>
            <p:nvPr/>
          </p:nvGrpSpPr>
          <p:grpSpPr>
            <a:xfrm>
              <a:off x="6590972" y="5557135"/>
              <a:ext cx="1224136" cy="144019"/>
              <a:chOff x="2123728" y="3501005"/>
              <a:chExt cx="2160240" cy="360043"/>
            </a:xfrm>
            <a:solidFill>
              <a:schemeClr val="accent2">
                <a:lumMod val="10000"/>
                <a:lumOff val="90000"/>
              </a:schemeClr>
            </a:solidFill>
          </p:grpSpPr>
          <p:sp>
            <p:nvSpPr>
              <p:cNvPr id="19" name="Abgerundetes Rechteck 18"/>
              <p:cNvSpPr/>
              <p:nvPr/>
            </p:nvSpPr>
            <p:spPr>
              <a:xfrm>
                <a:off x="2123728" y="3501005"/>
                <a:ext cx="2160240" cy="360040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 smtClean="0">
                    <a:latin typeface="Arial" pitchFamily="34" charset="0"/>
                    <a:cs typeface="Arial" pitchFamily="34" charset="0"/>
                  </a:rPr>
                  <a:t>pthreads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Abgerundetes Rechteck 19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1" name="Abgerundetes Rechteck 20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6372200" y="5326608"/>
              <a:ext cx="1224136" cy="214987"/>
              <a:chOff x="2123728" y="3501005"/>
              <a:chExt cx="2160240" cy="360043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3" name="Abgerundetes Rechteck 22"/>
              <p:cNvSpPr/>
              <p:nvPr/>
            </p:nvSpPr>
            <p:spPr>
              <a:xfrm>
                <a:off x="2123728" y="3501005"/>
                <a:ext cx="2160240" cy="360040"/>
              </a:xfrm>
              <a:prstGeom prst="roundRect">
                <a:avLst>
                  <a:gd name="adj" fmla="val 0"/>
                </a:avLst>
              </a:prstGeom>
              <a:grp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 smtClean="0">
                    <a:latin typeface="Arial" pitchFamily="34" charset="0"/>
                    <a:cs typeface="Arial" pitchFamily="34" charset="0"/>
                  </a:rPr>
                  <a:t>OpenMP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Abgerundetes Rechteck 23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5" name="Abgerundetes Rechteck 24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6658521" y="5097881"/>
              <a:ext cx="1224136" cy="214987"/>
              <a:chOff x="2123728" y="3501005"/>
              <a:chExt cx="2160240" cy="360043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7" name="Abgerundetes Rechteck 26"/>
              <p:cNvSpPr/>
              <p:nvPr/>
            </p:nvSpPr>
            <p:spPr>
              <a:xfrm>
                <a:off x="2123728" y="3501005"/>
                <a:ext cx="2160240" cy="360039"/>
              </a:xfrm>
              <a:prstGeom prst="roundRect">
                <a:avLst>
                  <a:gd name="adj" fmla="val 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 smtClean="0">
                    <a:latin typeface="Arial" pitchFamily="34" charset="0"/>
                    <a:cs typeface="Arial" pitchFamily="34" charset="0"/>
                  </a:rPr>
                  <a:t>Cuda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Abgerundetes Rechteck 27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29" name="Abgerundetes Rechteck 28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0" name="Gruppieren 29"/>
            <p:cNvGrpSpPr/>
            <p:nvPr/>
          </p:nvGrpSpPr>
          <p:grpSpPr>
            <a:xfrm>
              <a:off x="6353319" y="4869160"/>
              <a:ext cx="1224136" cy="214987"/>
              <a:chOff x="2123728" y="3501005"/>
              <a:chExt cx="2160240" cy="360043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1" name="Abgerundetes Rechteck 30"/>
              <p:cNvSpPr/>
              <p:nvPr/>
            </p:nvSpPr>
            <p:spPr>
              <a:xfrm>
                <a:off x="2123728" y="3501005"/>
                <a:ext cx="2160240" cy="360039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err="1" smtClean="0">
                    <a:latin typeface="Arial" pitchFamily="34" charset="0"/>
                    <a:cs typeface="Arial" pitchFamily="34" charset="0"/>
                  </a:rPr>
                  <a:t>OpenCL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Abgerundetes Rechteck 31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3" name="Abgerundetes Rechteck 32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  <p:grpSp>
          <p:nvGrpSpPr>
            <p:cNvPr id="34" name="Gruppieren 33"/>
            <p:cNvGrpSpPr/>
            <p:nvPr/>
          </p:nvGrpSpPr>
          <p:grpSpPr>
            <a:xfrm rot="16411588">
              <a:off x="5579574" y="5526326"/>
              <a:ext cx="1224136" cy="248528"/>
              <a:chOff x="2123728" y="3501005"/>
              <a:chExt cx="2160240" cy="360043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5" name="Abgerundetes Rechteck 34"/>
              <p:cNvSpPr/>
              <p:nvPr/>
            </p:nvSpPr>
            <p:spPr>
              <a:xfrm>
                <a:off x="2123728" y="3501005"/>
                <a:ext cx="2160240" cy="360040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 smtClean="0">
                    <a:latin typeface="Arial" pitchFamily="34" charset="0"/>
                    <a:cs typeface="Arial" pitchFamily="34" charset="0"/>
                  </a:rPr>
                  <a:t>MPI</a:t>
                </a:r>
                <a:endParaRPr lang="en-US" sz="11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Abgerundetes Rechteck 35"/>
              <p:cNvSpPr/>
              <p:nvPr/>
            </p:nvSpPr>
            <p:spPr>
              <a:xfrm>
                <a:off x="22677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37" name="Abgerundetes Rechteck 36"/>
              <p:cNvSpPr/>
              <p:nvPr/>
            </p:nvSpPr>
            <p:spPr>
              <a:xfrm>
                <a:off x="4067944" y="3501008"/>
                <a:ext cx="45719" cy="360040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5553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Compilers</a:t>
            </a:r>
          </a:p>
          <a:p>
            <a:pPr lvl="1"/>
            <a:r>
              <a:rPr lang="en-US" b="1" dirty="0"/>
              <a:t>u</a:t>
            </a:r>
            <a:r>
              <a:rPr lang="en-US" b="1" dirty="0" smtClean="0"/>
              <a:t>naware</a:t>
            </a:r>
            <a:r>
              <a:rPr lang="en-US" dirty="0" smtClean="0"/>
              <a:t> of </a:t>
            </a:r>
            <a:r>
              <a:rPr lang="en-US" dirty="0"/>
              <a:t>thread-level </a:t>
            </a:r>
            <a:r>
              <a:rPr lang="en-US" b="1" dirty="0" smtClean="0"/>
              <a:t>parallelism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agic happens in libraries</a:t>
            </a:r>
          </a:p>
          <a:p>
            <a:endParaRPr lang="en-US" dirty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b="1" dirty="0"/>
              <a:t>l</a:t>
            </a:r>
            <a:r>
              <a:rPr lang="en-US" b="1" dirty="0" smtClean="0"/>
              <a:t>imited</a:t>
            </a:r>
            <a:r>
              <a:rPr lang="en-US" dirty="0" smtClean="0"/>
              <a:t> </a:t>
            </a:r>
            <a:r>
              <a:rPr lang="en-US" dirty="0"/>
              <a:t>perspective / </a:t>
            </a:r>
            <a:r>
              <a:rPr lang="en-US" b="1" dirty="0"/>
              <a:t>scope</a:t>
            </a:r>
            <a:endParaRPr lang="en-US" b="1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 static analysis, no transformations</a:t>
            </a:r>
          </a:p>
          <a:p>
            <a:endParaRPr lang="en-US" dirty="0"/>
          </a:p>
          <a:p>
            <a:r>
              <a:rPr lang="en-US" dirty="0" smtClean="0"/>
              <a:t>User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to </a:t>
            </a:r>
            <a:r>
              <a:rPr lang="en-US" b="1" dirty="0" smtClean="0"/>
              <a:t>manage</a:t>
            </a:r>
            <a:r>
              <a:rPr lang="en-US" dirty="0" smtClean="0"/>
              <a:t> and </a:t>
            </a:r>
            <a:r>
              <a:rPr lang="en-US" b="1" dirty="0" smtClean="0"/>
              <a:t>coordinate</a:t>
            </a:r>
            <a:r>
              <a:rPr lang="en-US" dirty="0" smtClean="0"/>
              <a:t> </a:t>
            </a:r>
            <a:r>
              <a:rPr lang="en-US" b="1" dirty="0" smtClean="0"/>
              <a:t>parallelism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performance portability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Compilers</a:t>
            </a:r>
          </a:p>
          <a:p>
            <a:pPr lvl="1"/>
            <a:r>
              <a:rPr lang="en-US" b="1" dirty="0"/>
              <a:t>u</a:t>
            </a:r>
            <a:r>
              <a:rPr lang="en-US" b="1" dirty="0" smtClean="0"/>
              <a:t>naware</a:t>
            </a:r>
            <a:r>
              <a:rPr lang="en-US" dirty="0" smtClean="0"/>
              <a:t> of thread-level </a:t>
            </a:r>
            <a:r>
              <a:rPr lang="en-US" b="1" dirty="0" smtClean="0"/>
              <a:t>parallelism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agic happens in libraries</a:t>
            </a:r>
          </a:p>
          <a:p>
            <a:endParaRPr lang="en-US" dirty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b="1" dirty="0"/>
              <a:t>l</a:t>
            </a:r>
            <a:r>
              <a:rPr lang="en-US" b="1" dirty="0" smtClean="0"/>
              <a:t>imited</a:t>
            </a:r>
            <a:r>
              <a:rPr lang="en-US" dirty="0" smtClean="0"/>
              <a:t> </a:t>
            </a:r>
            <a:r>
              <a:rPr lang="en-US" dirty="0"/>
              <a:t>perspective / </a:t>
            </a:r>
            <a:r>
              <a:rPr lang="en-US" b="1" dirty="0"/>
              <a:t>scope</a:t>
            </a:r>
            <a:endParaRPr lang="en-US" b="1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 static analysis, no transformations</a:t>
            </a:r>
          </a:p>
          <a:p>
            <a:endParaRPr lang="en-US" dirty="0"/>
          </a:p>
          <a:p>
            <a:r>
              <a:rPr lang="en-US" dirty="0" smtClean="0"/>
              <a:t>User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to </a:t>
            </a:r>
            <a:r>
              <a:rPr lang="en-US" b="1" dirty="0" smtClean="0"/>
              <a:t>manage</a:t>
            </a:r>
            <a:r>
              <a:rPr lang="en-US" dirty="0" smtClean="0"/>
              <a:t> and </a:t>
            </a:r>
            <a:r>
              <a:rPr lang="en-US" b="1" dirty="0" smtClean="0"/>
              <a:t>coordinate</a:t>
            </a:r>
            <a:r>
              <a:rPr lang="en-US" dirty="0" smtClean="0"/>
              <a:t> </a:t>
            </a:r>
            <a:r>
              <a:rPr lang="en-US" b="1" dirty="0" smtClean="0"/>
              <a:t>parallelism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performance portability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Compiler Support?</a:t>
            </a:r>
            <a:endParaRPr lang="de-AT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378074" y="3293264"/>
            <a:ext cx="1393726" cy="1368152"/>
            <a:chOff x="1162050" y="3429000"/>
            <a:chExt cx="1393726" cy="1368152"/>
          </a:xfrm>
        </p:grpSpPr>
        <p:sp>
          <p:nvSpPr>
            <p:cNvPr id="5" name="Rechteck 4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7" name="Rechteck 6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8" name="Rechteck 7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" name="Gruppieren 8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27" name="Rechteck 2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28" name="Gerade Verbindung 2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Gerade Verbindung 2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Gerade Verbindung 2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uppieren 9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23" name="Rechteck 2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24" name="Gerade Verbindung 2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Gerade Verbindung 2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Gerade Verbindung 2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uppieren 10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9" name="Rechteck 18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20" name="Gerade Verbindung 19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 Verbindung 20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 Verbindung 21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uppieren 11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5" name="Rechteck 1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6" name="Gerade Verbindung 1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Gerade Verbindung 1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Gerade Verbindung 1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Rechteck 12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31" name="Gruppieren 30"/>
          <p:cNvGrpSpPr/>
          <p:nvPr/>
        </p:nvGrpSpPr>
        <p:grpSpPr>
          <a:xfrm>
            <a:off x="1180268" y="3429000"/>
            <a:ext cx="1393726" cy="1368152"/>
            <a:chOff x="1162050" y="3429000"/>
            <a:chExt cx="1393726" cy="1368152"/>
          </a:xfrm>
        </p:grpSpPr>
        <p:sp>
          <p:nvSpPr>
            <p:cNvPr id="32" name="Rechteck 31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uppieren 32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36" name="Gruppieren 35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54" name="Rechteck 5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55" name="Gerade Verbindung 5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 Verbindung 5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 Verbindung 5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uppieren 36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50" name="Rechteck 4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51" name="Gerade Verbindung 5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Gerade Verbindung 5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Gerade Verbindung 5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uppieren 37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46" name="Rechteck 45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7" name="Gerade Verbindung 46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Gerade Verbindung 47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48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uppieren 38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42" name="Rechteck 41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3" name="Gerade Verbindung 42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43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Gerade Verbindung 44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Rechteck 39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41" name="Rechteck 40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cxnSp>
        <p:nvCxnSpPr>
          <p:cNvPr id="58" name="Gerade Verbindung 57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663111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61" name="Textfeld 60"/>
          <p:cNvSpPr txBox="1"/>
          <p:nvPr/>
        </p:nvSpPr>
        <p:spPr>
          <a:xfrm>
            <a:off x="3203848" y="252425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Compiler:</a:t>
            </a:r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6300192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grpSp>
        <p:nvGrpSpPr>
          <p:cNvPr id="63" name="Gruppieren 62"/>
          <p:cNvGrpSpPr/>
          <p:nvPr/>
        </p:nvGrpSpPr>
        <p:grpSpPr>
          <a:xfrm>
            <a:off x="3707904" y="4869160"/>
            <a:ext cx="1255675" cy="1512168"/>
            <a:chOff x="6654616" y="3429000"/>
            <a:chExt cx="1255675" cy="1512168"/>
          </a:xfrm>
        </p:grpSpPr>
        <p:sp>
          <p:nvSpPr>
            <p:cNvPr id="64" name="Gefaltete Ecke 63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pt-BR" sz="1050" dirty="0"/>
                <a:t>.START ST ST: MOV R1,#2 MOV R2,#1 M1: CMP R2,#20 BGT M2 MUL R1,R2 INI R2 JMP M1</a:t>
              </a:r>
              <a:endParaRPr lang="en-US" dirty="0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sp>
        <p:nvSpPr>
          <p:cNvPr id="66" name="Textfeld 65"/>
          <p:cNvSpPr txBox="1"/>
          <p:nvPr/>
        </p:nvSpPr>
        <p:spPr>
          <a:xfrm>
            <a:off x="3275856" y="3098212"/>
            <a:ext cx="26789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</a:t>
            </a:r>
            <a:r>
              <a:rPr lang="en-US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ptimization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loops &amp; latency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vectorization</a:t>
            </a:r>
            <a:endParaRPr lang="en-US" dirty="0"/>
          </a:p>
        </p:txBody>
      </p:sp>
      <p:grpSp>
        <p:nvGrpSpPr>
          <p:cNvPr id="67" name="Gruppieren 66"/>
          <p:cNvGrpSpPr/>
          <p:nvPr/>
        </p:nvGrpSpPr>
        <p:grpSpPr>
          <a:xfrm>
            <a:off x="6654616" y="3212976"/>
            <a:ext cx="1255675" cy="1512168"/>
            <a:chOff x="6654616" y="3429000"/>
            <a:chExt cx="1255675" cy="1512168"/>
          </a:xfrm>
        </p:grpSpPr>
        <p:sp>
          <p:nvSpPr>
            <p:cNvPr id="68" name="Gefaltete Ecke 6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69" name="Rechteck 6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grpSp>
        <p:nvGrpSpPr>
          <p:cNvPr id="92" name="Gruppieren 91"/>
          <p:cNvGrpSpPr/>
          <p:nvPr/>
        </p:nvGrpSpPr>
        <p:grpSpPr>
          <a:xfrm>
            <a:off x="1002286" y="3581296"/>
            <a:ext cx="1393726" cy="1368152"/>
            <a:chOff x="1162050" y="3429000"/>
            <a:chExt cx="1393726" cy="1368152"/>
          </a:xfrm>
        </p:grpSpPr>
        <p:sp>
          <p:nvSpPr>
            <p:cNvPr id="93" name="Rechteck 92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uppieren 93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95" name="Rechteck 94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96" name="Rechteck 95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7" name="Gruppieren 96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15" name="Rechteck 11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16" name="Gerade Verbindung 11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8" name="Gruppieren 97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11" name="Rechteck 11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12" name="Gerade Verbindung 11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Gerade Verbindung 11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9" name="Gruppieren 98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07" name="Rechteck 10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8" name="Gerade Verbindung 10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Gerade Verbindung 10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uppieren 99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03" name="Rechteck 10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4" name="Gerade Verbindung 10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Gerade Verbindung 10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Rechteck 100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02" name="Rechteck 101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127" name="Gruppieren 126"/>
          <p:cNvGrpSpPr/>
          <p:nvPr/>
        </p:nvGrpSpPr>
        <p:grpSpPr>
          <a:xfrm>
            <a:off x="804480" y="3717032"/>
            <a:ext cx="1393726" cy="1368152"/>
            <a:chOff x="1162050" y="3429000"/>
            <a:chExt cx="1393726" cy="1368152"/>
          </a:xfrm>
        </p:grpSpPr>
        <p:sp>
          <p:nvSpPr>
            <p:cNvPr id="128" name="Rechteck 127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uppieren 128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130" name="Rechteck 129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31" name="Rechteck 130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132" name="Gruppieren 131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50" name="Rechteck 14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51" name="Gerade Verbindung 15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Gerade Verbindung 15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Gerade Verbindung 15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" name="Gruppieren 132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46" name="Rechteck 145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47" name="Gerade Verbindung 146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Gerade Verbindung 147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Gerade Verbindung 148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4" name="Gruppieren 133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42" name="Rechteck 141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43" name="Gerade Verbindung 142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 Verbindung 143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 Verbindung 144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5" name="Gruppieren 134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38" name="Rechteck 13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9" name="Gerade Verbindung 13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Gerade Verbindung 13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Gerade Verbindung 14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Rechteck 135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37" name="Rechteck 136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30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uppieren 118"/>
          <p:cNvGrpSpPr/>
          <p:nvPr/>
        </p:nvGrpSpPr>
        <p:grpSpPr>
          <a:xfrm>
            <a:off x="1378074" y="3293264"/>
            <a:ext cx="1393726" cy="1368152"/>
            <a:chOff x="1162050" y="3429000"/>
            <a:chExt cx="1393726" cy="1368152"/>
          </a:xfrm>
        </p:grpSpPr>
        <p:sp>
          <p:nvSpPr>
            <p:cNvPr id="120" name="Rechteck 119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1" name="Gruppieren 120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122" name="Rechteck 121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23" name="Rechteck 122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124" name="Gruppieren 123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42" name="Rechteck 141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43" name="Gerade Verbindung 142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 Verbindung 143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 Verbindung 144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5" name="Gruppieren 124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38" name="Rechteck 137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9" name="Gerade Verbindung 138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Gerade Verbindung 139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Gerade Verbindung 140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Gruppieren 125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34" name="Rechteck 13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5" name="Gerade Verbindung 13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Gerade Verbindung 13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Gerade Verbindung 13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uppieren 126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30" name="Rechteck 12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31" name="Gerade Verbindung 13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Gerade Verbindung 13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Gerade Verbindung 13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8" name="Rechteck 127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29" name="Rechteck 128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146" name="Gruppieren 145"/>
          <p:cNvGrpSpPr/>
          <p:nvPr/>
        </p:nvGrpSpPr>
        <p:grpSpPr>
          <a:xfrm>
            <a:off x="1180268" y="3429000"/>
            <a:ext cx="1393726" cy="1368152"/>
            <a:chOff x="1162050" y="3429000"/>
            <a:chExt cx="1393726" cy="1368152"/>
          </a:xfrm>
        </p:grpSpPr>
        <p:sp>
          <p:nvSpPr>
            <p:cNvPr id="147" name="Rechteck 146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uppieren 147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149" name="Rechteck 148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150" name="Rechteck 149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151" name="Gruppieren 150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69" name="Rechteck 168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70" name="Gerade Verbindung 169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Gerade Verbindung 170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Gerade Verbindung 171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2" name="Gruppieren 151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65" name="Rechteck 16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66" name="Gerade Verbindung 16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Gerade Verbindung 16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Gerade Verbindung 16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uppieren 152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61" name="Rechteck 16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62" name="Gerade Verbindung 16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Gerade Verbindung 16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Gerade Verbindung 16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" name="Gruppieren 153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57" name="Rechteck 15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58" name="Gerade Verbindung 15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Gerade Verbindung 15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Gerade Verbindung 15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5" name="Rechteck 154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156" name="Rechteck 155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approach:</a:t>
            </a:r>
            <a:endParaRPr lang="en-US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663111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3203848" y="252425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Compiler: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6300192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3707904" y="4869160"/>
            <a:ext cx="1255675" cy="1512168"/>
            <a:chOff x="6654616" y="3429000"/>
            <a:chExt cx="1255675" cy="1512168"/>
          </a:xfrm>
        </p:grpSpPr>
        <p:sp>
          <p:nvSpPr>
            <p:cNvPr id="15" name="Gefaltete Ecke 14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pt-BR" sz="1050" dirty="0"/>
                <a:t>.START ST ST: MOV R1,#2 MOV R2,#1 M1: CMP R2,#20 BGT M2 MUL R1,R2 INI R2 JMP M1</a:t>
              </a:r>
              <a:endParaRPr lang="en-US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3275856" y="3098212"/>
            <a:ext cx="26789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</a:t>
            </a:r>
            <a:r>
              <a:rPr lang="en-US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ptimization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loops &amp; latency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>
                <a:sym typeface="Wingdings" pitchFamily="2" charset="2"/>
              </a:rPr>
              <a:t>vectorization</a:t>
            </a:r>
            <a:endParaRPr lang="en-US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6654616" y="3212976"/>
            <a:ext cx="1255675" cy="1512168"/>
            <a:chOff x="6654616" y="3429000"/>
            <a:chExt cx="1255675" cy="1512168"/>
          </a:xfrm>
        </p:grpSpPr>
        <p:sp>
          <p:nvSpPr>
            <p:cNvPr id="20" name="Gefaltete Ecke 19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1002286" y="3581296"/>
            <a:ext cx="1393726" cy="1368152"/>
            <a:chOff x="1162050" y="3429000"/>
            <a:chExt cx="1393726" cy="1368152"/>
          </a:xfrm>
        </p:grpSpPr>
        <p:sp>
          <p:nvSpPr>
            <p:cNvPr id="10" name="Rechteck 9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uppieren 8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35" name="Rechteck 34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3" name="Gruppieren 2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33" name="Rechteck 3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36" name="Gerade Verbindung 3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Gerade Verbindung 3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 Verbindung 3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uppieren 42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44" name="Rechteck 43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45" name="Gerade Verbindung 44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 Verbindung 45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46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Gruppieren 83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85" name="Rechteck 8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86" name="Gerade Verbindung 8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Gerade Verbindung 8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Gerade Verbindung 8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uppieren 88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90" name="Rechteck 8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1" name="Gerade Verbindung 9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Gerade Verbindung 9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Gerade Verbindung 9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Rechteck 93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95" name="Rechteck 94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grpSp>
        <p:nvGrpSpPr>
          <p:cNvPr id="72" name="Gruppieren 71"/>
          <p:cNvGrpSpPr/>
          <p:nvPr/>
        </p:nvGrpSpPr>
        <p:grpSpPr>
          <a:xfrm>
            <a:off x="804480" y="3717032"/>
            <a:ext cx="1393726" cy="1368152"/>
            <a:chOff x="1162050" y="3429000"/>
            <a:chExt cx="1393726" cy="1368152"/>
          </a:xfrm>
        </p:grpSpPr>
        <p:sp>
          <p:nvSpPr>
            <p:cNvPr id="73" name="Rechteck 72"/>
            <p:cNvSpPr/>
            <p:nvPr/>
          </p:nvSpPr>
          <p:spPr>
            <a:xfrm>
              <a:off x="1162050" y="3429000"/>
              <a:ext cx="1393726" cy="136815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uppieren 73"/>
            <p:cNvGrpSpPr/>
            <p:nvPr/>
          </p:nvGrpSpPr>
          <p:grpSpPr>
            <a:xfrm>
              <a:off x="1234116" y="3501008"/>
              <a:ext cx="1249652" cy="1224136"/>
              <a:chOff x="1234116" y="3501008"/>
              <a:chExt cx="1249652" cy="1224136"/>
            </a:xfrm>
          </p:grpSpPr>
          <p:sp>
            <p:nvSpPr>
              <p:cNvPr id="75" name="Rechteck 74"/>
              <p:cNvSpPr/>
              <p:nvPr/>
            </p:nvSpPr>
            <p:spPr>
              <a:xfrm>
                <a:off x="1239174" y="4509120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76" name="Rechteck 75"/>
              <p:cNvSpPr/>
              <p:nvPr/>
            </p:nvSpPr>
            <p:spPr>
              <a:xfrm>
                <a:off x="1234116" y="4221088"/>
                <a:ext cx="645543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77" name="Gruppieren 76"/>
              <p:cNvGrpSpPr/>
              <p:nvPr/>
            </p:nvGrpSpPr>
            <p:grpSpPr>
              <a:xfrm>
                <a:off x="1234117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15" name="Rechteck 114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16" name="Gerade Verbindung 115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116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Gerade Verbindung 117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Gruppieren 77"/>
              <p:cNvGrpSpPr/>
              <p:nvPr/>
            </p:nvGrpSpPr>
            <p:grpSpPr>
              <a:xfrm>
                <a:off x="1591628" y="3861048"/>
                <a:ext cx="288032" cy="288032"/>
                <a:chOff x="1622201" y="3573016"/>
                <a:chExt cx="288032" cy="288032"/>
              </a:xfrm>
            </p:grpSpPr>
            <p:sp>
              <p:nvSpPr>
                <p:cNvPr id="111" name="Rechteck 11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12" name="Gerade Verbindung 11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Gerade Verbindung 11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11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9" name="Gruppieren 78"/>
              <p:cNvGrpSpPr/>
              <p:nvPr/>
            </p:nvGrpSpPr>
            <p:grpSpPr>
              <a:xfrm>
                <a:off x="1234117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107" name="Rechteck 106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8" name="Gerade Verbindung 107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Gerade Verbindung 108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109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uppieren 79"/>
              <p:cNvGrpSpPr/>
              <p:nvPr/>
            </p:nvGrpSpPr>
            <p:grpSpPr>
              <a:xfrm>
                <a:off x="1591628" y="3505324"/>
                <a:ext cx="288032" cy="288032"/>
                <a:chOff x="1622201" y="3573016"/>
                <a:chExt cx="288032" cy="288032"/>
              </a:xfrm>
            </p:grpSpPr>
            <p:sp>
              <p:nvSpPr>
                <p:cNvPr id="83" name="Rechteck 82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4" name="Gerade Verbindung 103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Gerade Verbindung 104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Gerade Verbindung 105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Rechteck 80"/>
              <p:cNvSpPr/>
              <p:nvPr/>
            </p:nvSpPr>
            <p:spPr>
              <a:xfrm>
                <a:off x="2026204" y="3501008"/>
                <a:ext cx="457564" cy="936104"/>
              </a:xfrm>
              <a:prstGeom prst="rect">
                <a:avLst/>
              </a:prstGeom>
              <a:pattFill prst="lgGrid">
                <a:fgClr>
                  <a:schemeClr val="bg1">
                    <a:lumMod val="75000"/>
                  </a:schemeClr>
                </a:fgClr>
                <a:bgClr>
                  <a:schemeClr val="bg1"/>
                </a:bgClr>
              </a:pattFill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</a:t>
                </a:r>
                <a:endParaRPr lang="en-US" dirty="0"/>
              </a:p>
            </p:txBody>
          </p:sp>
          <p:sp>
            <p:nvSpPr>
              <p:cNvPr id="82" name="Rechteck 81"/>
              <p:cNvSpPr/>
              <p:nvPr/>
            </p:nvSpPr>
            <p:spPr>
              <a:xfrm>
                <a:off x="2026204" y="4509120"/>
                <a:ext cx="457564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</p:grpSp>
      </p:grpSp>
      <p:sp>
        <p:nvSpPr>
          <p:cNvPr id="13" name="Pfeil nach unten 12"/>
          <p:cNvSpPr/>
          <p:nvPr/>
        </p:nvSpPr>
        <p:spPr>
          <a:xfrm>
            <a:off x="5850411" y="2132856"/>
            <a:ext cx="323497" cy="391398"/>
          </a:xfrm>
          <a:prstGeom prst="downArrow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approach: </a:t>
            </a:r>
            <a:r>
              <a:rPr lang="en-US" b="1" dirty="0" err="1"/>
              <a:t>Insieme</a:t>
            </a:r>
            <a:endParaRPr lang="en-US" dirty="0"/>
          </a:p>
        </p:txBody>
      </p:sp>
      <p:cxnSp>
        <p:nvCxnSpPr>
          <p:cNvPr id="4" name="Gerade Verbindung 3"/>
          <p:cNvCxnSpPr/>
          <p:nvPr/>
        </p:nvCxnSpPr>
        <p:spPr>
          <a:xfrm>
            <a:off x="2405927" y="2755909"/>
            <a:ext cx="0" cy="3041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7310829" y="254616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User:</a:t>
            </a:r>
            <a:endParaRPr lang="en-US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2414110" y="2539885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Compiler:</a:t>
            </a:r>
            <a:endParaRPr lang="en-US" sz="140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2835623" y="4500797"/>
            <a:ext cx="1050050" cy="1264540"/>
            <a:chOff x="6654616" y="3429000"/>
            <a:chExt cx="1255675" cy="1512168"/>
          </a:xfrm>
        </p:grpSpPr>
        <p:sp>
          <p:nvSpPr>
            <p:cNvPr id="15" name="Gefaltete Ecke 14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050" dirty="0" smtClean="0"/>
            </a:p>
            <a:p>
              <a:endParaRPr lang="en-US" sz="1050" dirty="0"/>
            </a:p>
            <a:p>
              <a:r>
                <a:rPr lang="pt-BR" sz="900" dirty="0"/>
                <a:t>.START ST ST: MOV R1,#2 MOV R2,#1 M1: CMP R2,#20 BGT M2 MUL R1,R2 INI R2 JMP M1</a:t>
              </a:r>
              <a:endParaRPr lang="en-US" sz="1400" dirty="0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IR</a:t>
              </a:r>
              <a:endParaRPr lang="en-US" sz="1400" dirty="0"/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474326" y="3019853"/>
            <a:ext cx="22878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 </a:t>
            </a:r>
            <a:r>
              <a:rPr lang="en-US" sz="1400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i</a:t>
            </a:r>
            <a:r>
              <a:rPr lang="en-US" sz="1400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r</a:t>
            </a:r>
            <a:r>
              <a:rPr lang="en-US" sz="1400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o</a:t>
            </a:r>
            <a:r>
              <a:rPr lang="en-US" sz="1400" dirty="0" smtClean="0">
                <a:sym typeface="Wingdings" pitchFamily="2" charset="2"/>
              </a:rPr>
              <a:t>ptimization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loops &amp; latency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err="1" smtClean="0">
                <a:sym typeface="Wingdings" pitchFamily="2" charset="2"/>
              </a:rPr>
              <a:t>vectorization</a:t>
            </a:r>
            <a:endParaRPr lang="en-US" sz="1400" dirty="0"/>
          </a:p>
        </p:txBody>
      </p:sp>
      <p:sp>
        <p:nvSpPr>
          <p:cNvPr id="192" name="Textfeld 191"/>
          <p:cNvSpPr txBox="1"/>
          <p:nvPr/>
        </p:nvSpPr>
        <p:spPr>
          <a:xfrm>
            <a:off x="4860032" y="3019853"/>
            <a:ext cx="241444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 </a:t>
            </a:r>
            <a:r>
              <a:rPr lang="en-US" sz="1400" dirty="0" smtClean="0">
                <a:sym typeface="Wingdings" pitchFamily="2" charset="2"/>
              </a:rPr>
              <a:t> PL + extras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c</a:t>
            </a:r>
            <a:r>
              <a:rPr lang="en-US" sz="1400" dirty="0" smtClean="0">
                <a:sym typeface="Wingdings" pitchFamily="2" charset="2"/>
              </a:rPr>
              <a:t>oordinate parallelism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high-level optimization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a</a:t>
            </a:r>
            <a:r>
              <a:rPr lang="en-US" sz="1400" dirty="0" smtClean="0">
                <a:sym typeface="Wingdings" pitchFamily="2" charset="2"/>
              </a:rPr>
              <a:t>uto tuning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ym typeface="Wingdings" pitchFamily="2" charset="2"/>
              </a:rPr>
              <a:t>instrumentation</a:t>
            </a:r>
            <a:endParaRPr lang="en-US" sz="1400" dirty="0"/>
          </a:p>
        </p:txBody>
      </p:sp>
      <p:grpSp>
        <p:nvGrpSpPr>
          <p:cNvPr id="19" name="Gruppieren 18"/>
          <p:cNvGrpSpPr/>
          <p:nvPr/>
        </p:nvGrpSpPr>
        <p:grpSpPr>
          <a:xfrm>
            <a:off x="7348773" y="3234888"/>
            <a:ext cx="1255675" cy="1512168"/>
            <a:chOff x="6654616" y="3429000"/>
            <a:chExt cx="1255675" cy="1512168"/>
          </a:xfrm>
        </p:grpSpPr>
        <p:sp>
          <p:nvSpPr>
            <p:cNvPr id="20" name="Gefaltete Ecke 19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  <a:br>
                <a:rPr lang="en-US" sz="1050" dirty="0" smtClean="0"/>
              </a:br>
              <a:r>
                <a:rPr lang="en-US" sz="1050" dirty="0" smtClean="0"/>
                <a:t>   </a:t>
              </a:r>
              <a:r>
                <a:rPr lang="en-US" sz="1050" dirty="0" smtClean="0">
                  <a:solidFill>
                    <a:schemeClr val="bg2">
                      <a:lumMod val="75000"/>
                    </a:schemeClr>
                  </a:solidFill>
                </a:rPr>
                <a:t>#</a:t>
              </a:r>
              <a:r>
                <a:rPr lang="en-US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omp</a:t>
              </a:r>
              <a:r>
                <a:rPr lang="en-US" sz="1050" dirty="0" smtClean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2">
                      <a:lumMod val="75000"/>
                    </a:schemeClr>
                  </a:solidFill>
                </a:rPr>
                <a:t>pfor</a:t>
              </a:r>
              <a:endParaRPr lang="en-US" sz="1050" dirty="0" smtClean="0">
                <a:solidFill>
                  <a:schemeClr val="bg2">
                    <a:lumMod val="75000"/>
                  </a:schemeClr>
                </a:solidFill>
              </a:endParaRP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}</a:t>
              </a:r>
              <a:endParaRPr lang="en-US" sz="1050" dirty="0"/>
            </a:p>
            <a:p>
              <a:pPr algn="ctr"/>
              <a:endParaRPr lang="en-US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478475" y="2492896"/>
            <a:ext cx="1763378" cy="2141560"/>
            <a:chOff x="663111" y="2524254"/>
            <a:chExt cx="2108689" cy="2560930"/>
          </a:xfrm>
        </p:grpSpPr>
        <p:grpSp>
          <p:nvGrpSpPr>
            <p:cNvPr id="119" name="Gruppieren 118"/>
            <p:cNvGrpSpPr/>
            <p:nvPr/>
          </p:nvGrpSpPr>
          <p:grpSpPr>
            <a:xfrm>
              <a:off x="1378074" y="3293264"/>
              <a:ext cx="1393726" cy="1368152"/>
              <a:chOff x="1162050" y="3429000"/>
              <a:chExt cx="1393726" cy="1368152"/>
            </a:xfrm>
          </p:grpSpPr>
          <p:sp>
            <p:nvSpPr>
              <p:cNvPr id="120" name="Rechteck 119"/>
              <p:cNvSpPr/>
              <p:nvPr/>
            </p:nvSpPr>
            <p:spPr>
              <a:xfrm>
                <a:off x="1162050" y="3429000"/>
                <a:ext cx="1393726" cy="1368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21" name="Gruppieren 120"/>
              <p:cNvGrpSpPr/>
              <p:nvPr/>
            </p:nvGrpSpPr>
            <p:grpSpPr>
              <a:xfrm>
                <a:off x="1234116" y="3501008"/>
                <a:ext cx="1249652" cy="1224136"/>
                <a:chOff x="1234116" y="3501008"/>
                <a:chExt cx="1249652" cy="1224136"/>
              </a:xfrm>
            </p:grpSpPr>
            <p:sp>
              <p:nvSpPr>
                <p:cNvPr id="122" name="Rechteck 121"/>
                <p:cNvSpPr/>
                <p:nvPr/>
              </p:nvSpPr>
              <p:spPr>
                <a:xfrm>
                  <a:off x="1239174" y="4509120"/>
                  <a:ext cx="640486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M</a:t>
                  </a:r>
                  <a:endParaRPr lang="en-US" sz="1050" dirty="0"/>
                </a:p>
              </p:txBody>
            </p:sp>
            <p:sp>
              <p:nvSpPr>
                <p:cNvPr id="123" name="Rechteck 122"/>
                <p:cNvSpPr/>
                <p:nvPr/>
              </p:nvSpPr>
              <p:spPr>
                <a:xfrm>
                  <a:off x="1234116" y="4221088"/>
                  <a:ext cx="645543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$</a:t>
                  </a:r>
                  <a:endParaRPr lang="en-US" sz="1100" dirty="0"/>
                </a:p>
              </p:txBody>
            </p:sp>
            <p:grpSp>
              <p:nvGrpSpPr>
                <p:cNvPr id="124" name="Gruppieren 123"/>
                <p:cNvGrpSpPr/>
                <p:nvPr/>
              </p:nvGrpSpPr>
              <p:grpSpPr>
                <a:xfrm>
                  <a:off x="1234117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42" name="Rechteck 141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43" name="Gerade Verbindung 142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Gerade Verbindung 143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Gerade Verbindung 144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5" name="Gruppieren 124"/>
                <p:cNvGrpSpPr/>
                <p:nvPr/>
              </p:nvGrpSpPr>
              <p:grpSpPr>
                <a:xfrm>
                  <a:off x="1591628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38" name="Rechteck 137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39" name="Gerade Verbindung 138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Gerade Verbindung 139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Gerade Verbindung 140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6" name="Gruppieren 125"/>
                <p:cNvGrpSpPr/>
                <p:nvPr/>
              </p:nvGrpSpPr>
              <p:grpSpPr>
                <a:xfrm>
                  <a:off x="1234117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34" name="Rechteck 133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35" name="Gerade Verbindung 134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Gerade Verbindung 135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Gerade Verbindung 136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7" name="Gruppieren 126"/>
                <p:cNvGrpSpPr/>
                <p:nvPr/>
              </p:nvGrpSpPr>
              <p:grpSpPr>
                <a:xfrm>
                  <a:off x="1591628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30" name="Rechteck 129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31" name="Gerade Verbindung 130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Gerade Verbindung 131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Gerade Verbindung 132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8" name="Rechteck 127"/>
                <p:cNvSpPr/>
                <p:nvPr/>
              </p:nvSpPr>
              <p:spPr>
                <a:xfrm>
                  <a:off x="2026204" y="3501008"/>
                  <a:ext cx="457564" cy="936104"/>
                </a:xfrm>
                <a:prstGeom prst="rect">
                  <a:avLst/>
                </a:prstGeom>
                <a:pattFill prst="lgGrid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G</a:t>
                  </a:r>
                  <a:endParaRPr lang="en-US" sz="1400" dirty="0"/>
                </a:p>
              </p:txBody>
            </p:sp>
            <p:sp>
              <p:nvSpPr>
                <p:cNvPr id="129" name="Rechteck 128"/>
                <p:cNvSpPr/>
                <p:nvPr/>
              </p:nvSpPr>
              <p:spPr>
                <a:xfrm>
                  <a:off x="2026204" y="4509120"/>
                  <a:ext cx="457564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M</a:t>
                  </a:r>
                  <a:endParaRPr lang="en-US" sz="1100" dirty="0"/>
                </a:p>
              </p:txBody>
            </p:sp>
          </p:grpSp>
        </p:grpSp>
        <p:grpSp>
          <p:nvGrpSpPr>
            <p:cNvPr id="146" name="Gruppieren 145"/>
            <p:cNvGrpSpPr/>
            <p:nvPr/>
          </p:nvGrpSpPr>
          <p:grpSpPr>
            <a:xfrm>
              <a:off x="1180268" y="3429000"/>
              <a:ext cx="1393726" cy="1368152"/>
              <a:chOff x="1162050" y="3429000"/>
              <a:chExt cx="1393726" cy="1368152"/>
            </a:xfrm>
          </p:grpSpPr>
          <p:sp>
            <p:nvSpPr>
              <p:cNvPr id="147" name="Rechteck 146"/>
              <p:cNvSpPr/>
              <p:nvPr/>
            </p:nvSpPr>
            <p:spPr>
              <a:xfrm>
                <a:off x="1162050" y="3429000"/>
                <a:ext cx="1393726" cy="1368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48" name="Gruppieren 147"/>
              <p:cNvGrpSpPr/>
              <p:nvPr/>
            </p:nvGrpSpPr>
            <p:grpSpPr>
              <a:xfrm>
                <a:off x="1234116" y="3501008"/>
                <a:ext cx="1249652" cy="1224136"/>
                <a:chOff x="1234116" y="3501008"/>
                <a:chExt cx="1249652" cy="1224136"/>
              </a:xfrm>
            </p:grpSpPr>
            <p:sp>
              <p:nvSpPr>
                <p:cNvPr id="149" name="Rechteck 148"/>
                <p:cNvSpPr/>
                <p:nvPr/>
              </p:nvSpPr>
              <p:spPr>
                <a:xfrm>
                  <a:off x="1239174" y="4509120"/>
                  <a:ext cx="640486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M</a:t>
                  </a:r>
                  <a:endParaRPr lang="en-US" sz="1050" dirty="0"/>
                </a:p>
              </p:txBody>
            </p:sp>
            <p:sp>
              <p:nvSpPr>
                <p:cNvPr id="150" name="Rechteck 149"/>
                <p:cNvSpPr/>
                <p:nvPr/>
              </p:nvSpPr>
              <p:spPr>
                <a:xfrm>
                  <a:off x="1234116" y="4221088"/>
                  <a:ext cx="645543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$</a:t>
                  </a:r>
                  <a:endParaRPr lang="en-US" sz="1100" dirty="0"/>
                </a:p>
              </p:txBody>
            </p:sp>
            <p:grpSp>
              <p:nvGrpSpPr>
                <p:cNvPr id="151" name="Gruppieren 150"/>
                <p:cNvGrpSpPr/>
                <p:nvPr/>
              </p:nvGrpSpPr>
              <p:grpSpPr>
                <a:xfrm>
                  <a:off x="1234117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69" name="Rechteck 168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70" name="Gerade Verbindung 169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1" name="Gerade Verbindung 170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Gerade Verbindung 171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uppieren 151"/>
                <p:cNvGrpSpPr/>
                <p:nvPr/>
              </p:nvGrpSpPr>
              <p:grpSpPr>
                <a:xfrm>
                  <a:off x="1591628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65" name="Rechteck 164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66" name="Gerade Verbindung 165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Gerade Verbindung 166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Gerade Verbindung 167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uppieren 152"/>
                <p:cNvGrpSpPr/>
                <p:nvPr/>
              </p:nvGrpSpPr>
              <p:grpSpPr>
                <a:xfrm>
                  <a:off x="1234117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61" name="Rechteck 160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62" name="Gerade Verbindung 161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Gerade Verbindung 162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Gerade Verbindung 163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uppieren 153"/>
                <p:cNvGrpSpPr/>
                <p:nvPr/>
              </p:nvGrpSpPr>
              <p:grpSpPr>
                <a:xfrm>
                  <a:off x="1591628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57" name="Rechteck 156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58" name="Gerade Verbindung 157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Gerade Verbindung 158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Gerade Verbindung 159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5" name="Rechteck 154"/>
                <p:cNvSpPr/>
                <p:nvPr/>
              </p:nvSpPr>
              <p:spPr>
                <a:xfrm>
                  <a:off x="2026204" y="3501008"/>
                  <a:ext cx="457564" cy="936104"/>
                </a:xfrm>
                <a:prstGeom prst="rect">
                  <a:avLst/>
                </a:prstGeom>
                <a:pattFill prst="lgGrid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G</a:t>
                  </a:r>
                  <a:endParaRPr lang="en-US" sz="1400" dirty="0"/>
                </a:p>
              </p:txBody>
            </p:sp>
            <p:sp>
              <p:nvSpPr>
                <p:cNvPr id="156" name="Rechteck 155"/>
                <p:cNvSpPr/>
                <p:nvPr/>
              </p:nvSpPr>
              <p:spPr>
                <a:xfrm>
                  <a:off x="2026204" y="4509120"/>
                  <a:ext cx="457564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M</a:t>
                  </a:r>
                  <a:endParaRPr lang="en-US" sz="1100" dirty="0"/>
                </a:p>
              </p:txBody>
            </p:sp>
          </p:grpSp>
        </p:grpSp>
        <p:sp>
          <p:nvSpPr>
            <p:cNvPr id="6" name="Textfeld 5"/>
            <p:cNvSpPr txBox="1"/>
            <p:nvPr/>
          </p:nvSpPr>
          <p:spPr>
            <a:xfrm>
              <a:off x="663111" y="2524254"/>
              <a:ext cx="634881" cy="3680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HW:</a:t>
              </a:r>
              <a:endParaRPr lang="en-US" sz="1400" dirty="0"/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1002286" y="3581296"/>
              <a:ext cx="1393726" cy="1368152"/>
              <a:chOff x="1162050" y="3429000"/>
              <a:chExt cx="1393726" cy="1368152"/>
            </a:xfrm>
          </p:grpSpPr>
          <p:sp>
            <p:nvSpPr>
              <p:cNvPr id="10" name="Rechteck 9"/>
              <p:cNvSpPr/>
              <p:nvPr/>
            </p:nvSpPr>
            <p:spPr>
              <a:xfrm>
                <a:off x="1162050" y="3429000"/>
                <a:ext cx="1393726" cy="1368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" name="Gruppieren 8"/>
              <p:cNvGrpSpPr/>
              <p:nvPr/>
            </p:nvGrpSpPr>
            <p:grpSpPr>
              <a:xfrm>
                <a:off x="1234116" y="3501008"/>
                <a:ext cx="1249652" cy="1224136"/>
                <a:chOff x="1234116" y="3501008"/>
                <a:chExt cx="1249652" cy="1224136"/>
              </a:xfrm>
            </p:grpSpPr>
            <p:sp>
              <p:nvSpPr>
                <p:cNvPr id="34" name="Rechteck 33"/>
                <p:cNvSpPr/>
                <p:nvPr/>
              </p:nvSpPr>
              <p:spPr>
                <a:xfrm>
                  <a:off x="1239174" y="4509120"/>
                  <a:ext cx="640486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M</a:t>
                  </a:r>
                  <a:endParaRPr lang="en-US" sz="1050" dirty="0"/>
                </a:p>
              </p:txBody>
            </p:sp>
            <p:sp>
              <p:nvSpPr>
                <p:cNvPr id="35" name="Rechteck 34"/>
                <p:cNvSpPr/>
                <p:nvPr/>
              </p:nvSpPr>
              <p:spPr>
                <a:xfrm>
                  <a:off x="1234116" y="4221088"/>
                  <a:ext cx="645543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$</a:t>
                  </a:r>
                  <a:endParaRPr lang="en-US" sz="1100" dirty="0"/>
                </a:p>
              </p:txBody>
            </p:sp>
            <p:grpSp>
              <p:nvGrpSpPr>
                <p:cNvPr id="3" name="Gruppieren 2"/>
                <p:cNvGrpSpPr/>
                <p:nvPr/>
              </p:nvGrpSpPr>
              <p:grpSpPr>
                <a:xfrm>
                  <a:off x="1234117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33" name="Rechteck 32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36" name="Gerade Verbindung 35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Gerade Verbindung 36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Gerade Verbindung 37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Gruppieren 42"/>
                <p:cNvGrpSpPr/>
                <p:nvPr/>
              </p:nvGrpSpPr>
              <p:grpSpPr>
                <a:xfrm>
                  <a:off x="1591628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44" name="Rechteck 43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45" name="Gerade Verbindung 44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Gerade Verbindung 45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Gerade Verbindung 46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uppieren 83"/>
                <p:cNvGrpSpPr/>
                <p:nvPr/>
              </p:nvGrpSpPr>
              <p:grpSpPr>
                <a:xfrm>
                  <a:off x="1234117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85" name="Rechteck 84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86" name="Gerade Verbindung 85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Gerade Verbindung 86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Gerade Verbindung 87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Gruppieren 88"/>
                <p:cNvGrpSpPr/>
                <p:nvPr/>
              </p:nvGrpSpPr>
              <p:grpSpPr>
                <a:xfrm>
                  <a:off x="1591628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90" name="Rechteck 89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91" name="Gerade Verbindung 90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Gerade Verbindung 91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Gerade Verbindung 92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4" name="Rechteck 93"/>
                <p:cNvSpPr/>
                <p:nvPr/>
              </p:nvSpPr>
              <p:spPr>
                <a:xfrm>
                  <a:off x="2026204" y="3501008"/>
                  <a:ext cx="457564" cy="936104"/>
                </a:xfrm>
                <a:prstGeom prst="rect">
                  <a:avLst/>
                </a:prstGeom>
                <a:pattFill prst="lgGrid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G</a:t>
                  </a:r>
                  <a:endParaRPr lang="en-US" sz="1400" dirty="0"/>
                </a:p>
              </p:txBody>
            </p:sp>
            <p:sp>
              <p:nvSpPr>
                <p:cNvPr id="95" name="Rechteck 94"/>
                <p:cNvSpPr/>
                <p:nvPr/>
              </p:nvSpPr>
              <p:spPr>
                <a:xfrm>
                  <a:off x="2026204" y="4509120"/>
                  <a:ext cx="457564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M</a:t>
                  </a:r>
                  <a:endParaRPr lang="en-US" sz="1100" dirty="0"/>
                </a:p>
              </p:txBody>
            </p:sp>
          </p:grpSp>
        </p:grpSp>
        <p:grpSp>
          <p:nvGrpSpPr>
            <p:cNvPr id="72" name="Gruppieren 71"/>
            <p:cNvGrpSpPr/>
            <p:nvPr/>
          </p:nvGrpSpPr>
          <p:grpSpPr>
            <a:xfrm>
              <a:off x="804480" y="3717032"/>
              <a:ext cx="1393726" cy="1368152"/>
              <a:chOff x="1162050" y="3429000"/>
              <a:chExt cx="1393726" cy="1368152"/>
            </a:xfrm>
          </p:grpSpPr>
          <p:sp>
            <p:nvSpPr>
              <p:cNvPr id="73" name="Rechteck 72"/>
              <p:cNvSpPr/>
              <p:nvPr/>
            </p:nvSpPr>
            <p:spPr>
              <a:xfrm>
                <a:off x="1162050" y="3429000"/>
                <a:ext cx="1393726" cy="13681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74" name="Gruppieren 73"/>
              <p:cNvGrpSpPr/>
              <p:nvPr/>
            </p:nvGrpSpPr>
            <p:grpSpPr>
              <a:xfrm>
                <a:off x="1234116" y="3501008"/>
                <a:ext cx="1249652" cy="1224136"/>
                <a:chOff x="1234116" y="3501008"/>
                <a:chExt cx="1249652" cy="1224136"/>
              </a:xfrm>
            </p:grpSpPr>
            <p:sp>
              <p:nvSpPr>
                <p:cNvPr id="75" name="Rechteck 74"/>
                <p:cNvSpPr/>
                <p:nvPr/>
              </p:nvSpPr>
              <p:spPr>
                <a:xfrm>
                  <a:off x="1239174" y="4509120"/>
                  <a:ext cx="640486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 smtClean="0"/>
                    <a:t>M</a:t>
                  </a:r>
                  <a:endParaRPr lang="en-US" sz="1050" dirty="0"/>
                </a:p>
              </p:txBody>
            </p:sp>
            <p:sp>
              <p:nvSpPr>
                <p:cNvPr id="76" name="Rechteck 75"/>
                <p:cNvSpPr/>
                <p:nvPr/>
              </p:nvSpPr>
              <p:spPr>
                <a:xfrm>
                  <a:off x="1234116" y="4221088"/>
                  <a:ext cx="645543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$</a:t>
                  </a:r>
                  <a:endParaRPr lang="en-US" sz="1100" dirty="0"/>
                </a:p>
              </p:txBody>
            </p:sp>
            <p:grpSp>
              <p:nvGrpSpPr>
                <p:cNvPr id="77" name="Gruppieren 76"/>
                <p:cNvGrpSpPr/>
                <p:nvPr/>
              </p:nvGrpSpPr>
              <p:grpSpPr>
                <a:xfrm>
                  <a:off x="1234117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15" name="Rechteck 114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16" name="Gerade Verbindung 115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Gerade Verbindung 116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Gerade Verbindung 117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8" name="Gruppieren 77"/>
                <p:cNvGrpSpPr/>
                <p:nvPr/>
              </p:nvGrpSpPr>
              <p:grpSpPr>
                <a:xfrm>
                  <a:off x="1591628" y="3861048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11" name="Rechteck 110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12" name="Gerade Verbindung 111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Gerade Verbindung 112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Gerade Verbindung 113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Gruppieren 78"/>
                <p:cNvGrpSpPr/>
                <p:nvPr/>
              </p:nvGrpSpPr>
              <p:grpSpPr>
                <a:xfrm>
                  <a:off x="1234117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107" name="Rechteck 106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08" name="Gerade Verbindung 107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Gerade Verbindung 108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Gerade Verbindung 109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uppieren 79"/>
                <p:cNvGrpSpPr/>
                <p:nvPr/>
              </p:nvGrpSpPr>
              <p:grpSpPr>
                <a:xfrm>
                  <a:off x="1591628" y="3505324"/>
                  <a:ext cx="288032" cy="288032"/>
                  <a:chOff x="1622201" y="3573016"/>
                  <a:chExt cx="288032" cy="288032"/>
                </a:xfrm>
              </p:grpSpPr>
              <p:sp>
                <p:nvSpPr>
                  <p:cNvPr id="83" name="Rechteck 82"/>
                  <p:cNvSpPr/>
                  <p:nvPr/>
                </p:nvSpPr>
                <p:spPr>
                  <a:xfrm>
                    <a:off x="1622201" y="3573016"/>
                    <a:ext cx="288032" cy="288032"/>
                  </a:xfrm>
                  <a:prstGeom prst="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100" dirty="0" smtClean="0"/>
                      <a:t>C</a:t>
                    </a:r>
                    <a:endParaRPr lang="en-US" sz="1400" dirty="0"/>
                  </a:p>
                </p:txBody>
              </p:sp>
              <p:cxnSp>
                <p:nvCxnSpPr>
                  <p:cNvPr id="104" name="Gerade Verbindung 103"/>
                  <p:cNvCxnSpPr/>
                  <p:nvPr/>
                </p:nvCxnSpPr>
                <p:spPr>
                  <a:xfrm flipV="1">
                    <a:off x="1691680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Gerade Verbindung 104"/>
                  <p:cNvCxnSpPr/>
                  <p:nvPr/>
                </p:nvCxnSpPr>
                <p:spPr>
                  <a:xfrm flipV="1">
                    <a:off x="1763688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6" name="Gerade Verbindung 105"/>
                  <p:cNvCxnSpPr/>
                  <p:nvPr/>
                </p:nvCxnSpPr>
                <p:spPr>
                  <a:xfrm flipV="1">
                    <a:off x="1835696" y="3789040"/>
                    <a:ext cx="0" cy="7200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1" name="Rechteck 80"/>
                <p:cNvSpPr/>
                <p:nvPr/>
              </p:nvSpPr>
              <p:spPr>
                <a:xfrm>
                  <a:off x="2026204" y="3501008"/>
                  <a:ext cx="457564" cy="936104"/>
                </a:xfrm>
                <a:prstGeom prst="rect">
                  <a:avLst/>
                </a:prstGeom>
                <a:pattFill prst="lgGrid">
                  <a:fgClr>
                    <a:schemeClr val="bg1">
                      <a:lumMod val="75000"/>
                    </a:schemeClr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G</a:t>
                  </a:r>
                  <a:endParaRPr lang="en-US" sz="1400" dirty="0"/>
                </a:p>
              </p:txBody>
            </p:sp>
            <p:sp>
              <p:nvSpPr>
                <p:cNvPr id="82" name="Rechteck 81"/>
                <p:cNvSpPr/>
                <p:nvPr/>
              </p:nvSpPr>
              <p:spPr>
                <a:xfrm>
                  <a:off x="2026204" y="4509120"/>
                  <a:ext cx="457564" cy="216024"/>
                </a:xfrm>
                <a:prstGeom prst="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dirty="0" smtClean="0"/>
                    <a:t>M</a:t>
                  </a:r>
                  <a:endParaRPr lang="en-US" sz="1100" dirty="0"/>
                </a:p>
              </p:txBody>
            </p:sp>
          </p:grpSp>
        </p:grpSp>
      </p:grpSp>
      <p:cxnSp>
        <p:nvCxnSpPr>
          <p:cNvPr id="177" name="Gerade Verbindung 176"/>
          <p:cNvCxnSpPr/>
          <p:nvPr/>
        </p:nvCxnSpPr>
        <p:spPr>
          <a:xfrm>
            <a:off x="4762133" y="2755909"/>
            <a:ext cx="0" cy="3041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feld 178"/>
          <p:cNvSpPr txBox="1"/>
          <p:nvPr/>
        </p:nvSpPr>
        <p:spPr>
          <a:xfrm>
            <a:off x="4834141" y="2539885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Insieme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cxnSp>
        <p:nvCxnSpPr>
          <p:cNvPr id="181" name="Gerade Verbindung 180"/>
          <p:cNvCxnSpPr/>
          <p:nvPr/>
        </p:nvCxnSpPr>
        <p:spPr>
          <a:xfrm>
            <a:off x="7268046" y="2762030"/>
            <a:ext cx="0" cy="3041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uppieren 57"/>
          <p:cNvGrpSpPr/>
          <p:nvPr/>
        </p:nvGrpSpPr>
        <p:grpSpPr>
          <a:xfrm>
            <a:off x="5508104" y="4500797"/>
            <a:ext cx="1050050" cy="1264540"/>
            <a:chOff x="5394158" y="4756748"/>
            <a:chExt cx="1050050" cy="1264540"/>
          </a:xfrm>
        </p:grpSpPr>
        <p:sp>
          <p:nvSpPr>
            <p:cNvPr id="182" name="Gefaltete Ecke 181"/>
            <p:cNvSpPr/>
            <p:nvPr/>
          </p:nvSpPr>
          <p:spPr>
            <a:xfrm>
              <a:off x="5459071" y="4847072"/>
              <a:ext cx="985137" cy="117421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050" dirty="0" smtClean="0"/>
            </a:p>
            <a:p>
              <a:endParaRPr lang="en-US" sz="1050" dirty="0"/>
            </a:p>
            <a:p>
              <a:r>
                <a:rPr lang="pt-BR" sz="800" dirty="0" smtClean="0"/>
                <a:t>unit main(...) {</a:t>
              </a:r>
            </a:p>
            <a:p>
              <a:r>
                <a:rPr lang="pt-BR" sz="800" dirty="0"/>
                <a:t> </a:t>
              </a:r>
              <a:r>
                <a:rPr lang="pt-BR" sz="800" dirty="0" smtClean="0"/>
                <a:t>  ref&lt;int&gt; v1 =0;</a:t>
              </a:r>
            </a:p>
            <a:p>
              <a:r>
                <a:rPr lang="pt-BR" sz="800" dirty="0" smtClean="0"/>
                <a:t>   pfor(..., (){</a:t>
              </a:r>
            </a:p>
            <a:p>
              <a:r>
                <a:rPr lang="pt-BR" sz="800" dirty="0"/>
                <a:t> </a:t>
              </a:r>
              <a:r>
                <a:rPr lang="pt-BR" sz="800" dirty="0" smtClean="0"/>
                <a:t>     ...</a:t>
              </a:r>
            </a:p>
            <a:p>
              <a:r>
                <a:rPr lang="pt-BR" sz="800" dirty="0"/>
                <a:t> </a:t>
              </a:r>
              <a:r>
                <a:rPr lang="pt-BR" sz="800" dirty="0" smtClean="0"/>
                <a:t>  });</a:t>
              </a:r>
            </a:p>
            <a:p>
              <a:r>
                <a:rPr lang="pt-BR" sz="800" dirty="0" smtClean="0"/>
                <a:t>}</a:t>
              </a:r>
            </a:p>
          </p:txBody>
        </p:sp>
        <p:sp>
          <p:nvSpPr>
            <p:cNvPr id="183" name="Rechteck 182"/>
            <p:cNvSpPr/>
            <p:nvPr/>
          </p:nvSpPr>
          <p:spPr>
            <a:xfrm>
              <a:off x="5394158" y="4756748"/>
              <a:ext cx="847723" cy="18064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INSPIRE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532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</a:p>
          <a:p>
            <a:pPr marL="365760" lvl="1" indent="0" algn="ctr">
              <a:buNone/>
            </a:pPr>
            <a:r>
              <a:rPr lang="en-US" dirty="0"/>
              <a:t>t</a:t>
            </a:r>
            <a:r>
              <a:rPr lang="en-US" dirty="0" smtClean="0"/>
              <a:t>o establish a </a:t>
            </a:r>
            <a:r>
              <a:rPr lang="en-US" b="1" dirty="0" smtClean="0"/>
              <a:t>research</a:t>
            </a:r>
            <a:r>
              <a:rPr lang="en-US" dirty="0" smtClean="0"/>
              <a:t> </a:t>
            </a:r>
            <a:r>
              <a:rPr lang="en-US" b="1" dirty="0" smtClean="0"/>
              <a:t>platform</a:t>
            </a:r>
            <a:r>
              <a:rPr lang="en-US" dirty="0" smtClean="0"/>
              <a:t> for </a:t>
            </a:r>
            <a:br>
              <a:rPr lang="en-US" dirty="0" smtClean="0"/>
            </a:br>
            <a:r>
              <a:rPr lang="en-US" b="1" dirty="0" smtClean="0"/>
              <a:t>hybrid,</a:t>
            </a:r>
            <a:r>
              <a:rPr lang="en-US" dirty="0" smtClean="0"/>
              <a:t> </a:t>
            </a:r>
            <a:r>
              <a:rPr lang="en-US" b="1" dirty="0" smtClean="0"/>
              <a:t>thread level parallelism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Insieme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9396536" y="2919581"/>
            <a:ext cx="2016224" cy="4320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Frontend</a:t>
            </a:r>
          </a:p>
        </p:txBody>
      </p:sp>
      <p:sp>
        <p:nvSpPr>
          <p:cNvPr id="16" name="Rechteck 15"/>
          <p:cNvSpPr/>
          <p:nvPr/>
        </p:nvSpPr>
        <p:spPr>
          <a:xfrm>
            <a:off x="9828584" y="4890655"/>
            <a:ext cx="1512168" cy="3394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Runtime System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9684568" y="5386063"/>
            <a:ext cx="1152128" cy="26233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Events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10692680" y="4312793"/>
            <a:ext cx="0" cy="33522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/>
          <p:cNvGrpSpPr/>
          <p:nvPr/>
        </p:nvGrpSpPr>
        <p:grpSpPr>
          <a:xfrm>
            <a:off x="1105502" y="3717032"/>
            <a:ext cx="6634850" cy="2169533"/>
            <a:chOff x="1393534" y="3717031"/>
            <a:chExt cx="6634850" cy="2169533"/>
          </a:xfrm>
        </p:grpSpPr>
        <p:sp>
          <p:nvSpPr>
            <p:cNvPr id="32" name="Rechteck 31"/>
            <p:cNvSpPr/>
            <p:nvPr/>
          </p:nvSpPr>
          <p:spPr>
            <a:xfrm>
              <a:off x="5364088" y="3717031"/>
              <a:ext cx="2664296" cy="17281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2627784" y="3717032"/>
              <a:ext cx="2592288" cy="172819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hteck 4"/>
            <p:cNvSpPr/>
            <p:nvPr/>
          </p:nvSpPr>
          <p:spPr>
            <a:xfrm rot="16200000">
              <a:off x="2087724" y="4401108"/>
              <a:ext cx="1584176" cy="36004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Frontend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 rot="16200000">
              <a:off x="4175956" y="4401108"/>
              <a:ext cx="1584176" cy="36004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Backend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lussdiagramm: Dokument 8"/>
            <p:cNvSpPr/>
            <p:nvPr/>
          </p:nvSpPr>
          <p:spPr>
            <a:xfrm>
              <a:off x="3263032" y="4869160"/>
              <a:ext cx="1346853" cy="50405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INSPIRE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3263031" y="3801806"/>
              <a:ext cx="1346853" cy="7793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Static Optimizer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/>
              </a:r>
              <a:br>
                <a:rPr lang="en-US" sz="1200" dirty="0" smtClean="0">
                  <a:solidFill>
                    <a:schemeClr val="tx1"/>
                  </a:solidFill>
                </a:rPr>
              </a:b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3351576" y="4241708"/>
              <a:ext cx="1169764" cy="24679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IR Toolbox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Bogen 10"/>
            <p:cNvSpPr/>
            <p:nvPr/>
          </p:nvSpPr>
          <p:spPr>
            <a:xfrm>
              <a:off x="3779912" y="4581128"/>
              <a:ext cx="360040" cy="288032"/>
            </a:xfrm>
            <a:prstGeom prst="arc">
              <a:avLst>
                <a:gd name="adj1" fmla="val 19129593"/>
                <a:gd name="adj2" fmla="val 2642190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Bogen 11"/>
            <p:cNvSpPr/>
            <p:nvPr/>
          </p:nvSpPr>
          <p:spPr>
            <a:xfrm rot="10800000">
              <a:off x="3635896" y="4581128"/>
              <a:ext cx="360040" cy="288032"/>
            </a:xfrm>
            <a:prstGeom prst="arc">
              <a:avLst>
                <a:gd name="adj1" fmla="val 19129593"/>
                <a:gd name="adj2" fmla="val 2934096"/>
              </a:avLst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Gerade Verbindung mit Pfeil 13"/>
            <p:cNvCxnSpPr>
              <a:endCxn id="9" idx="1"/>
            </p:cNvCxnSpPr>
            <p:nvPr/>
          </p:nvCxnSpPr>
          <p:spPr>
            <a:xfrm>
              <a:off x="2987824" y="5121188"/>
              <a:ext cx="275208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>
              <a:off x="4609885" y="5085184"/>
              <a:ext cx="275208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ussdiagramm: Dokument 17"/>
            <p:cNvSpPr/>
            <p:nvPr/>
          </p:nvSpPr>
          <p:spPr>
            <a:xfrm>
              <a:off x="5508104" y="4241708"/>
              <a:ext cx="864096" cy="52467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IRSM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Gerade Verbindung mit Pfeil 18"/>
            <p:cNvCxnSpPr/>
            <p:nvPr/>
          </p:nvCxnSpPr>
          <p:spPr>
            <a:xfrm>
              <a:off x="2080907" y="3979370"/>
              <a:ext cx="546877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pieren 26"/>
            <p:cNvGrpSpPr/>
            <p:nvPr/>
          </p:nvGrpSpPr>
          <p:grpSpPr>
            <a:xfrm>
              <a:off x="1626489" y="3717032"/>
              <a:ext cx="641255" cy="749138"/>
              <a:chOff x="1439652" y="3717032"/>
              <a:chExt cx="641255" cy="749138"/>
            </a:xfrm>
          </p:grpSpPr>
          <p:sp>
            <p:nvSpPr>
              <p:cNvPr id="22" name="Flussdiagramm: Dokument 21"/>
              <p:cNvSpPr/>
              <p:nvPr/>
            </p:nvSpPr>
            <p:spPr>
              <a:xfrm>
                <a:off x="1720867" y="3717032"/>
                <a:ext cx="360040" cy="524676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lussdiagramm: Dokument 22"/>
              <p:cNvSpPr/>
              <p:nvPr/>
            </p:nvSpPr>
            <p:spPr>
              <a:xfrm>
                <a:off x="1575717" y="3840428"/>
                <a:ext cx="360040" cy="524676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lussdiagramm: Dokument 23"/>
              <p:cNvSpPr/>
              <p:nvPr/>
            </p:nvSpPr>
            <p:spPr>
              <a:xfrm>
                <a:off x="1439652" y="3941494"/>
                <a:ext cx="360040" cy="524676"/>
              </a:xfrm>
              <a:prstGeom prst="flowChartDocumen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Textfeld 25"/>
            <p:cNvSpPr txBox="1"/>
            <p:nvPr/>
          </p:nvSpPr>
          <p:spPr>
            <a:xfrm>
              <a:off x="1393534" y="4509120"/>
              <a:ext cx="1242648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C/C++</a:t>
              </a:r>
            </a:p>
            <a:p>
              <a:pPr algn="ctr"/>
              <a:r>
                <a:rPr lang="en-US" sz="1100" dirty="0" err="1" smtClean="0"/>
                <a:t>OpenMP</a:t>
              </a:r>
              <a:endParaRPr lang="en-US" sz="1100" dirty="0" smtClean="0"/>
            </a:p>
            <a:p>
              <a:pPr algn="ctr"/>
              <a:r>
                <a:rPr lang="en-US" sz="1100" dirty="0" err="1" smtClean="0"/>
                <a:t>Cilk</a:t>
              </a:r>
              <a:endParaRPr lang="en-US" sz="1100" dirty="0" smtClean="0"/>
            </a:p>
            <a:p>
              <a:pPr algn="ctr"/>
              <a:r>
                <a:rPr lang="en-US" sz="1100" dirty="0" err="1" smtClean="0"/>
                <a:t>OpenCL</a:t>
              </a:r>
              <a:endParaRPr lang="en-US" sz="1100" dirty="0" smtClean="0"/>
            </a:p>
            <a:p>
              <a:pPr algn="ctr"/>
              <a:r>
                <a:rPr lang="en-US" sz="1100" dirty="0" smtClean="0"/>
                <a:t>MPI</a:t>
              </a:r>
            </a:p>
            <a:p>
              <a:pPr algn="ctr"/>
              <a:r>
                <a:rPr lang="en-US" sz="1100" dirty="0"/>
                <a:t> </a:t>
              </a:r>
              <a:r>
                <a:rPr lang="en-US" sz="1100" dirty="0" smtClean="0"/>
                <a:t>and extensions</a:t>
              </a:r>
              <a:endParaRPr lang="en-US" sz="11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331965" y="5517232"/>
              <a:ext cx="12089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Compiler</a:t>
              </a:r>
              <a:endParaRPr lang="en-US" dirty="0"/>
            </a:p>
          </p:txBody>
        </p:sp>
        <p:grpSp>
          <p:nvGrpSpPr>
            <p:cNvPr id="41" name="Gruppieren 40"/>
            <p:cNvGrpSpPr/>
            <p:nvPr/>
          </p:nvGrpSpPr>
          <p:grpSpPr>
            <a:xfrm>
              <a:off x="6609523" y="3801806"/>
              <a:ext cx="1346853" cy="1054023"/>
              <a:chOff x="6537516" y="3801806"/>
              <a:chExt cx="1346853" cy="105402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6537516" y="3801806"/>
                <a:ext cx="1346853" cy="10540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</a:rPr>
                  <a:t>Dyn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. Optimizer</a:t>
                </a:r>
              </a:p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/>
                <a:endParaRPr lang="en-US" sz="12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hteck 28"/>
              <p:cNvSpPr/>
              <p:nvPr/>
            </p:nvSpPr>
            <p:spPr>
              <a:xfrm>
                <a:off x="6660232" y="4145620"/>
                <a:ext cx="1152128" cy="26233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Scheduler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hteck 29"/>
              <p:cNvSpPr/>
              <p:nvPr/>
            </p:nvSpPr>
            <p:spPr>
              <a:xfrm>
                <a:off x="6660232" y="4505660"/>
                <a:ext cx="1152128" cy="26233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Monitoring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" name="Rechteck 32"/>
            <p:cNvSpPr/>
            <p:nvPr/>
          </p:nvSpPr>
          <p:spPr>
            <a:xfrm>
              <a:off x="6609522" y="5085184"/>
              <a:ext cx="1346853" cy="262338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Exec. Engine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6055739" y="5517232"/>
              <a:ext cx="1098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Runtime</a:t>
              </a:r>
              <a:endParaRPr lang="en-US" dirty="0"/>
            </a:p>
          </p:txBody>
        </p:sp>
        <p:cxnSp>
          <p:nvCxnSpPr>
            <p:cNvPr id="37" name="Gewinkelte Verbindung 36"/>
            <p:cNvCxnSpPr>
              <a:endCxn id="18" idx="0"/>
            </p:cNvCxnSpPr>
            <p:nvPr/>
          </p:nvCxnSpPr>
          <p:spPr>
            <a:xfrm>
              <a:off x="5148064" y="3941494"/>
              <a:ext cx="792088" cy="300214"/>
            </a:xfrm>
            <a:prstGeom prst="bentConnector2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pieren 39"/>
            <p:cNvGrpSpPr/>
            <p:nvPr/>
          </p:nvGrpSpPr>
          <p:grpSpPr>
            <a:xfrm rot="5400000">
              <a:off x="6264188" y="4276789"/>
              <a:ext cx="504056" cy="288032"/>
              <a:chOff x="3788296" y="4733528"/>
              <a:chExt cx="504056" cy="288032"/>
            </a:xfrm>
          </p:grpSpPr>
          <p:sp>
            <p:nvSpPr>
              <p:cNvPr id="38" name="Bogen 37"/>
              <p:cNvSpPr/>
              <p:nvPr/>
            </p:nvSpPr>
            <p:spPr>
              <a:xfrm>
                <a:off x="3932312" y="4733528"/>
                <a:ext cx="360040" cy="288032"/>
              </a:xfrm>
              <a:prstGeom prst="arc">
                <a:avLst>
                  <a:gd name="adj1" fmla="val 19129593"/>
                  <a:gd name="adj2" fmla="val 2642190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Bogen 38"/>
              <p:cNvSpPr/>
              <p:nvPr/>
            </p:nvSpPr>
            <p:spPr>
              <a:xfrm rot="10800000">
                <a:off x="3788296" y="4733528"/>
                <a:ext cx="360040" cy="288032"/>
              </a:xfrm>
              <a:prstGeom prst="arc">
                <a:avLst>
                  <a:gd name="adj1" fmla="val 19129593"/>
                  <a:gd name="adj2" fmla="val 2934096"/>
                </a:avLst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Gerade Verbindung mit Pfeil 45"/>
            <p:cNvCxnSpPr>
              <a:stCxn id="34" idx="2"/>
            </p:cNvCxnSpPr>
            <p:nvPr/>
          </p:nvCxnSpPr>
          <p:spPr>
            <a:xfrm flipH="1">
              <a:off x="7282949" y="4855829"/>
              <a:ext cx="1" cy="20453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381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Pragmas (+ API)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Cilk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Keywords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MPI</a:t>
            </a:r>
            <a:endParaRPr lang="en-US" dirty="0"/>
          </a:p>
          <a:p>
            <a:pPr lvl="1"/>
            <a:r>
              <a:rPr lang="en-US" dirty="0" smtClean="0"/>
              <a:t>library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OpenCL</a:t>
            </a:r>
            <a:endParaRPr lang="en-US" dirty="0" smtClean="0"/>
          </a:p>
          <a:p>
            <a:pPr lvl="1"/>
            <a:r>
              <a:rPr lang="en-US" dirty="0" smtClean="0"/>
              <a:t>library + JIT</a:t>
            </a:r>
            <a:endParaRPr lang="en-US" dirty="0"/>
          </a:p>
        </p:txBody>
      </p:sp>
      <p:sp>
        <p:nvSpPr>
          <p:cNvPr id="4" name="Geschweifte Klammer rechts 3"/>
          <p:cNvSpPr/>
          <p:nvPr/>
        </p:nvSpPr>
        <p:spPr>
          <a:xfrm>
            <a:off x="4211960" y="2132856"/>
            <a:ext cx="288032" cy="3456384"/>
          </a:xfrm>
          <a:prstGeom prst="rightBrace">
            <a:avLst>
              <a:gd name="adj1" fmla="val 63544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4788024" y="3103800"/>
            <a:ext cx="3697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Objective: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ombine those using a </a:t>
            </a:r>
            <a:br>
              <a:rPr lang="en-US" dirty="0" smtClean="0"/>
            </a:br>
            <a:r>
              <a:rPr lang="en-US" b="1" dirty="0" smtClean="0"/>
              <a:t>unified formalism </a:t>
            </a:r>
            <a:r>
              <a:rPr lang="en-US" dirty="0" smtClean="0"/>
              <a:t>and to provide an infrastructure for </a:t>
            </a:r>
            <a:r>
              <a:rPr lang="en-US" b="1" dirty="0" smtClean="0"/>
              <a:t>analysis</a:t>
            </a:r>
            <a:r>
              <a:rPr lang="en-US" dirty="0" smtClean="0"/>
              <a:t> and </a:t>
            </a:r>
            <a:r>
              <a:rPr lang="en-US" b="1" dirty="0" smtClean="0"/>
              <a:t>manipulations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819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300101" y="3212976"/>
            <a:ext cx="1255675" cy="1512168"/>
            <a:chOff x="6654616" y="3429000"/>
            <a:chExt cx="1255675" cy="1512168"/>
          </a:xfrm>
        </p:grpSpPr>
        <p:sp>
          <p:nvSpPr>
            <p:cNvPr id="8" name="Gefaltete Ecke 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351743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7310833" y="3501008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6809306" y="4005064"/>
            <a:ext cx="1291086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807277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4644008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rapezoid 12"/>
          <p:cNvSpPr/>
          <p:nvPr/>
        </p:nvSpPr>
        <p:spPr>
          <a:xfrm>
            <a:off x="2546575" y="4221088"/>
            <a:ext cx="2880320" cy="1440160"/>
          </a:xfrm>
          <a:prstGeom prst="trapezoid">
            <a:avLst>
              <a:gd name="adj" fmla="val 71930"/>
            </a:avLst>
          </a:prstGeom>
          <a:gradFill>
            <a:gsLst>
              <a:gs pos="0">
                <a:schemeClr val="bg2">
                  <a:shade val="94000"/>
                  <a:satMod val="114000"/>
                  <a:lumMod val="96000"/>
                  <a:alpha val="51000"/>
                </a:schemeClr>
              </a:gs>
              <a:gs pos="100000">
                <a:schemeClr val="bg2">
                  <a:tint val="89000"/>
                  <a:shade val="62000"/>
                  <a:satMod val="110000"/>
                  <a:lumMod val="72000"/>
                  <a:alpha val="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/>
          <p:cNvSpPr/>
          <p:nvPr/>
        </p:nvSpPr>
        <p:spPr>
          <a:xfrm>
            <a:off x="1538464" y="5517232"/>
            <a:ext cx="4896544" cy="442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 Requirements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 rot="10800000">
            <a:off x="2546576" y="2450909"/>
            <a:ext cx="2880320" cy="1440160"/>
          </a:xfrm>
          <a:prstGeom prst="trapezoid">
            <a:avLst>
              <a:gd name="adj" fmla="val 71930"/>
            </a:avLst>
          </a:prstGeom>
          <a:gradFill>
            <a:gsLst>
              <a:gs pos="0">
                <a:schemeClr val="bg2">
                  <a:shade val="94000"/>
                  <a:satMod val="114000"/>
                  <a:lumMod val="96000"/>
                  <a:alpha val="51000"/>
                </a:schemeClr>
              </a:gs>
              <a:gs pos="100000">
                <a:schemeClr val="bg2">
                  <a:tint val="89000"/>
                  <a:shade val="62000"/>
                  <a:satMod val="110000"/>
                  <a:lumMod val="72000"/>
                  <a:alpha val="0"/>
                </a:schemeClr>
              </a:gs>
            </a:gsLst>
            <a:lin ang="5400000" scaled="0"/>
          </a:gra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1538464" y="2194235"/>
            <a:ext cx="4896544" cy="4426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1682480" y="21429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OpenMP / Cilk / OpenCL / MPI / others</a:t>
            </a:r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3498462" y="3880926"/>
            <a:ext cx="98937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AT" b="1" dirty="0" smtClean="0"/>
              <a:t>INSPIRE</a:t>
            </a:r>
            <a:endParaRPr lang="de-AT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012160" y="2634431"/>
            <a:ext cx="219322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complete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unified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xplicit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nalyzable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transformable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compact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igh level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</a:t>
            </a:r>
            <a:r>
              <a:rPr lang="en-US" dirty="0" smtClean="0"/>
              <a:t>hole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open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extensible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1538464" y="5590577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OpenCL / MPI / Insieme Runtime / others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984892" cy="369977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</a:t>
            </a:r>
            <a:r>
              <a:rPr lang="en-US" b="1" dirty="0" smtClean="0"/>
              <a:t>unctional </a:t>
            </a:r>
            <a:r>
              <a:rPr lang="en-US" b="1" dirty="0"/>
              <a:t>B</a:t>
            </a:r>
            <a:r>
              <a:rPr lang="en-US" b="1" dirty="0" smtClean="0"/>
              <a:t>asis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irst-class functions and closures</a:t>
            </a:r>
          </a:p>
          <a:p>
            <a:pPr lvl="1"/>
            <a:r>
              <a:rPr lang="en-US" dirty="0" smtClean="0"/>
              <a:t>generic (function) types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 = 1 expression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/>
              <a:t>I</a:t>
            </a:r>
            <a:r>
              <a:rPr lang="en-US" b="1" dirty="0" smtClean="0"/>
              <a:t>mperative Constructs</a:t>
            </a:r>
          </a:p>
          <a:p>
            <a:pPr lvl="1"/>
            <a:r>
              <a:rPr lang="en-US" dirty="0" smtClean="0"/>
              <a:t>loops, conditions, mutable state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Explicit Parallel Constructs</a:t>
            </a:r>
            <a:endParaRPr lang="en-US" b="1" dirty="0"/>
          </a:p>
          <a:p>
            <a:pPr lvl="1"/>
            <a:r>
              <a:rPr lang="en-US" dirty="0"/>
              <a:t>to model </a:t>
            </a:r>
            <a:r>
              <a:rPr lang="en-US" dirty="0" smtClean="0"/>
              <a:t>parallel control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5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Parallel Model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Parallel Control Flow</a:t>
                </a:r>
              </a:p>
              <a:p>
                <a:pPr lvl="1"/>
                <a:r>
                  <a:rPr lang="en-US" dirty="0" smtClean="0"/>
                  <a:t>defined by </a:t>
                </a:r>
                <a:r>
                  <a:rPr lang="en-US" b="1" dirty="0" smtClean="0"/>
                  <a:t>jobs: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/>
                      </a:rPr>
                      <m:t>𝑗𝑜𝑏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𝑙</m:t>
                            </m:r>
                          </m:sub>
                        </m:s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𝑢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…</m:t>
                        </m:r>
                      </m:e>
                    </m:d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</m:oMath>
                </a14:m>
                <a:endParaRPr lang="en-US" b="1" dirty="0" smtClean="0"/>
              </a:p>
              <a:p>
                <a:pPr lvl="1"/>
                <a:r>
                  <a:rPr lang="en-US" dirty="0" smtClean="0"/>
                  <a:t>processed cooperatively by </a:t>
                </a:r>
                <a:r>
                  <a:rPr lang="en-US" b="1" dirty="0" smtClean="0"/>
                  <a:t>thread groups</a:t>
                </a:r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38" y="3684684"/>
            <a:ext cx="7523012" cy="212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2426618" y="3886458"/>
            <a:ext cx="144016" cy="12580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4724524" y="4085069"/>
            <a:ext cx="139780" cy="7959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7373290" y="5057626"/>
            <a:ext cx="90317" cy="15244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e 4"/>
          <p:cNvSpPr/>
          <p:nvPr/>
        </p:nvSpPr>
        <p:spPr>
          <a:xfrm>
            <a:off x="3992266" y="4085845"/>
            <a:ext cx="346643" cy="7933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>
            <a:off x="5031386" y="4083422"/>
            <a:ext cx="236762" cy="7933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lipse 10"/>
          <p:cNvSpPr/>
          <p:nvPr/>
        </p:nvSpPr>
        <p:spPr>
          <a:xfrm>
            <a:off x="7392183" y="5333491"/>
            <a:ext cx="88090" cy="14269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3675203" y="4085069"/>
            <a:ext cx="139780" cy="7959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aute 11"/>
          <p:cNvSpPr/>
          <p:nvPr/>
        </p:nvSpPr>
        <p:spPr>
          <a:xfrm>
            <a:off x="3016399" y="5003651"/>
            <a:ext cx="144016" cy="14401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aute 18"/>
          <p:cNvSpPr/>
          <p:nvPr/>
        </p:nvSpPr>
        <p:spPr>
          <a:xfrm>
            <a:off x="3279031" y="5397599"/>
            <a:ext cx="144016" cy="14401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aute 19"/>
          <p:cNvSpPr/>
          <p:nvPr/>
        </p:nvSpPr>
        <p:spPr>
          <a:xfrm>
            <a:off x="3476005" y="5397599"/>
            <a:ext cx="144016" cy="14401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aute 20"/>
          <p:cNvSpPr/>
          <p:nvPr/>
        </p:nvSpPr>
        <p:spPr>
          <a:xfrm>
            <a:off x="2885083" y="3888073"/>
            <a:ext cx="144016" cy="14401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aute 21"/>
          <p:cNvSpPr/>
          <p:nvPr/>
        </p:nvSpPr>
        <p:spPr>
          <a:xfrm>
            <a:off x="7346948" y="4509120"/>
            <a:ext cx="144016" cy="144016"/>
          </a:xfrm>
          <a:prstGeom prst="diamon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Parallel Model (2)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one </a:t>
                </a:r>
                <a:r>
                  <a:rPr lang="en-US" b="1" dirty="0" smtClean="0"/>
                  <a:t>work-sharing</a:t>
                </a:r>
                <a:r>
                  <a:rPr lang="en-US" dirty="0" smtClean="0"/>
                  <a:t> construct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one </a:t>
                </a:r>
                <a:r>
                  <a:rPr lang="en-US" b="1" dirty="0" smtClean="0"/>
                  <a:t>data-sharing</a:t>
                </a:r>
                <a:r>
                  <a:rPr lang="en-US" dirty="0" smtClean="0"/>
                  <a:t> construct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point-to-point</a:t>
                </a:r>
                <a:r>
                  <a:rPr lang="en-US" dirty="0" smtClean="0"/>
                  <a:t> communication</a:t>
                </a:r>
              </a:p>
              <a:p>
                <a:pPr lvl="1"/>
                <a:r>
                  <a:rPr lang="en-US" dirty="0" smtClean="0"/>
                  <a:t>abstract </a:t>
                </a:r>
                <a:r>
                  <a:rPr lang="en-US" dirty="0"/>
                  <a:t>channels </a:t>
                </a:r>
                <a:r>
                  <a:rPr lang="en-US" dirty="0" smtClean="0"/>
                  <a:t>type:  </a:t>
                </a:r>
                <a14:m>
                  <m:oMath xmlns:m="http://schemas.openxmlformats.org/officeDocument/2006/math">
                    <m:r>
                      <a:rPr lang="de-AT" b="0" i="1" smtClean="0">
                        <a:solidFill>
                          <a:schemeClr val="tx1"/>
                        </a:solidFill>
                        <a:latin typeface="Cambria Math"/>
                      </a:rPr>
                      <m:t>𝑐h𝑎𝑛𝑛𝑒𝑙</m:t>
                    </m:r>
                    <m:d>
                      <m:dPr>
                        <m:begChr m:val="⟨"/>
                        <m:endChr m:val="⟩"/>
                        <m:ctrlPr>
                          <a:rPr lang="de-AT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de-AT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𝛼</m:t>
                        </m:r>
                        <m:r>
                          <a:rPr lang="de-AT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de-AT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36912"/>
            <a:ext cx="658822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21336"/>
            <a:ext cx="5391944" cy="44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4" y="5268955"/>
            <a:ext cx="1681312" cy="342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98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63016" y="2060848"/>
            <a:ext cx="7057976" cy="1008112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/>
              <a:t>#pragma </a:t>
            </a:r>
            <a:r>
              <a:rPr lang="en-US" dirty="0" err="1"/>
              <a:t>omp</a:t>
            </a:r>
            <a:r>
              <a:rPr lang="en-US" dirty="0"/>
              <a:t> parallel for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&lt;10;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++) {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	a[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 = b[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827584" y="3284984"/>
            <a:ext cx="7669472" cy="3096343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merge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parallel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job</a:t>
            </a:r>
            <a:r>
              <a:rPr lang="en-US" dirty="0">
                <a:solidFill>
                  <a:schemeClr val="tx1"/>
                </a:solidFill>
              </a:rPr>
              <a:t>([1-inf])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() =&gt;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v30,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v31) -&gt;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</a:t>
            </a:r>
            <a:r>
              <a:rPr lang="en-US" dirty="0" err="1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pfor</a:t>
            </a:r>
            <a:r>
              <a:rPr lang="en-US" dirty="0" smtClean="0">
                <a:solidFill>
                  <a:schemeClr val="tx1"/>
                </a:solidFill>
              </a:rPr>
              <a:t>(0</a:t>
            </a:r>
            <a:r>
              <a:rPr lang="en-US" dirty="0">
                <a:solidFill>
                  <a:schemeClr val="tx1"/>
                </a:solidFill>
              </a:rPr>
              <a:t>, 10, 1,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v23, v24, v25</a:t>
            </a:r>
            <a:r>
              <a:rPr lang="en-US" dirty="0" smtClean="0">
                <a:solidFill>
                  <a:schemeClr val="tx1"/>
                </a:solidFill>
              </a:rPr>
              <a:t>) =&gt; 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v18,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 </a:t>
            </a:r>
            <a:r>
              <a:rPr lang="en-US" dirty="0">
                <a:solidFill>
                  <a:schemeClr val="tx1"/>
                </a:solidFill>
              </a:rPr>
              <a:t>v19,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v20,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v21,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v22) -&gt;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v12 = v20 .. v21 : v22)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v18[v12</a:t>
            </a:r>
            <a:r>
              <a:rPr lang="en-US" dirty="0">
                <a:solidFill>
                  <a:schemeClr val="tx1"/>
                </a:solidFill>
              </a:rPr>
              <a:t>] := v19[v12];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};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} (</a:t>
            </a:r>
            <a:r>
              <a:rPr lang="en-US" dirty="0">
                <a:solidFill>
                  <a:schemeClr val="tx1"/>
                </a:solidFill>
              </a:rPr>
              <a:t>v30, v31, v23, v24, v25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);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barrier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} </a:t>
            </a:r>
            <a:r>
              <a:rPr lang="en-US" dirty="0">
                <a:solidFill>
                  <a:schemeClr val="tx1"/>
                </a:solidFill>
              </a:rPr>
              <a:t>(v1, v10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));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899592" y="3140968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7134682" y="271583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7339867" y="3212976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0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863016" y="2060848"/>
            <a:ext cx="7057976" cy="1008112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/>
              <a:t>#pragma </a:t>
            </a:r>
            <a:r>
              <a:rPr lang="en-US" dirty="0" err="1"/>
              <a:t>omp</a:t>
            </a:r>
            <a:r>
              <a:rPr lang="en-US" dirty="0"/>
              <a:t> parallel for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=0;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&lt;10;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++) {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	a[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 = b[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827584" y="3284984"/>
            <a:ext cx="7669472" cy="3096343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merge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parallel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job</a:t>
            </a:r>
            <a:r>
              <a:rPr lang="en-US" dirty="0">
                <a:solidFill>
                  <a:schemeClr val="tx1"/>
                </a:solidFill>
              </a:rPr>
              <a:t>([1-inf])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() =&gt;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v30,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v31) -&gt;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</a:t>
            </a:r>
            <a:r>
              <a:rPr lang="en-US" dirty="0" err="1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pfor</a:t>
            </a:r>
            <a:r>
              <a:rPr lang="en-US" dirty="0" smtClean="0">
                <a:solidFill>
                  <a:schemeClr val="tx1"/>
                </a:solidFill>
              </a:rPr>
              <a:t>(0</a:t>
            </a:r>
            <a:r>
              <a:rPr lang="en-US" dirty="0">
                <a:solidFill>
                  <a:schemeClr val="tx1"/>
                </a:solidFill>
              </a:rPr>
              <a:t>, 10, 1,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v23, v24, v25</a:t>
            </a:r>
            <a:r>
              <a:rPr lang="en-US" dirty="0" smtClean="0">
                <a:solidFill>
                  <a:schemeClr val="tx1"/>
                </a:solidFill>
              </a:rPr>
              <a:t>) =&gt; 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v18,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ref&lt;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&lt;4&gt;[10]&gt; </a:t>
            </a:r>
            <a:r>
              <a:rPr lang="en-US" dirty="0">
                <a:solidFill>
                  <a:schemeClr val="tx1"/>
                </a:solidFill>
              </a:rPr>
              <a:t>v19,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v20,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v21,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&lt;4&gt;</a:t>
            </a:r>
            <a:r>
              <a:rPr lang="en-US" dirty="0">
                <a:solidFill>
                  <a:schemeClr val="tx1"/>
                </a:solidFill>
              </a:rPr>
              <a:t> v22) -&gt;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&lt;4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en-US" dirty="0">
                <a:solidFill>
                  <a:schemeClr val="tx1"/>
                </a:solidFill>
              </a:rPr>
              <a:t>v12 = v20 .. v21 : v22) </a:t>
            </a: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v18[v12</a:t>
            </a:r>
            <a:r>
              <a:rPr lang="en-US" dirty="0">
                <a:solidFill>
                  <a:schemeClr val="tx1"/>
                </a:solidFill>
              </a:rPr>
              <a:t>] := v19[v12];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       };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} (</a:t>
            </a:r>
            <a:r>
              <a:rPr lang="en-US" dirty="0">
                <a:solidFill>
                  <a:schemeClr val="tx1"/>
                </a:solidFill>
              </a:rPr>
              <a:t>v30, v31, v23, v24, v25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6858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);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redistribute</a:t>
            </a:r>
            <a:r>
              <a:rPr lang="en-US" dirty="0" smtClean="0">
                <a:solidFill>
                  <a:schemeClr val="tx1"/>
                </a:solidFill>
              </a:rPr>
              <a:t>(unit, (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 smtClean="0">
                <a:solidFill>
                  <a:schemeClr val="tx1"/>
                </a:solidFill>
              </a:rPr>
              <a:t>[] data) -&gt;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unit</a:t>
            </a:r>
            <a:r>
              <a:rPr lang="en-US" dirty="0" smtClean="0">
                <a:solidFill>
                  <a:schemeClr val="tx1"/>
                </a:solidFill>
              </a:rPr>
              <a:t> { </a:t>
            </a:r>
            <a:r>
              <a:rPr lang="en-US" dirty="0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unit; });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} </a:t>
            </a:r>
            <a:r>
              <a:rPr lang="en-US" dirty="0">
                <a:solidFill>
                  <a:schemeClr val="tx1"/>
                </a:solidFill>
              </a:rPr>
              <a:t>(v1, v10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));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899592" y="3140968"/>
            <a:ext cx="7416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7134682" y="2715834"/>
            <a:ext cx="118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OpenMP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7339867" y="3212976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Structure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Structural</a:t>
            </a:r>
            <a:r>
              <a:rPr lang="en-US" dirty="0"/>
              <a:t> – opposed to nominal </a:t>
            </a:r>
            <a:r>
              <a:rPr lang="en-US" dirty="0" smtClean="0"/>
              <a:t>systems</a:t>
            </a:r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ull</a:t>
            </a:r>
            <a:r>
              <a:rPr lang="en-US" dirty="0" smtClean="0"/>
              <a:t> </a:t>
            </a:r>
            <a:r>
              <a:rPr lang="en-US" b="1" dirty="0" smtClean="0"/>
              <a:t>program</a:t>
            </a:r>
            <a:r>
              <a:rPr lang="en-US" dirty="0" smtClean="0"/>
              <a:t> is a </a:t>
            </a:r>
            <a:r>
              <a:rPr lang="en-US" b="1" dirty="0" smtClean="0"/>
              <a:t>single</a:t>
            </a:r>
            <a:r>
              <a:rPr lang="en-US" dirty="0" smtClean="0"/>
              <a:t> </a:t>
            </a:r>
            <a:r>
              <a:rPr lang="en-US" b="1" dirty="0" smtClean="0"/>
              <a:t>expression</a:t>
            </a:r>
            <a:endParaRPr lang="en-US" b="1" dirty="0"/>
          </a:p>
          <a:p>
            <a:endParaRPr lang="de-A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2697"/>
            <a:ext cx="6984776" cy="28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11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Structure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Consequences:</a:t>
            </a:r>
          </a:p>
          <a:p>
            <a:pPr lvl="1"/>
            <a:r>
              <a:rPr lang="en-US" dirty="0"/>
              <a:t>every entity is </a:t>
            </a:r>
            <a:r>
              <a:rPr lang="en-US" b="1" dirty="0"/>
              <a:t>self-contained</a:t>
            </a:r>
          </a:p>
          <a:p>
            <a:pPr lvl="1"/>
            <a:r>
              <a:rPr lang="en-US" b="1" dirty="0"/>
              <a:t>no </a:t>
            </a:r>
            <a:r>
              <a:rPr lang="en-US" b="1" dirty="0" smtClean="0"/>
              <a:t>global </a:t>
            </a:r>
            <a:r>
              <a:rPr lang="en-US" dirty="0" smtClean="0"/>
              <a:t>lookup-</a:t>
            </a:r>
            <a:r>
              <a:rPr lang="en-US" b="1" dirty="0" smtClean="0"/>
              <a:t>tables</a:t>
            </a:r>
            <a:r>
              <a:rPr lang="en-US" dirty="0" smtClean="0"/>
              <a:t> or translation units</a:t>
            </a:r>
          </a:p>
          <a:p>
            <a:pPr lvl="1"/>
            <a:r>
              <a:rPr lang="en-US" dirty="0" smtClean="0"/>
              <a:t>local modifications are isolated</a:t>
            </a:r>
          </a:p>
          <a:p>
            <a:pPr lvl="1"/>
            <a:endParaRPr lang="en-US" dirty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IR </a:t>
            </a:r>
            <a:r>
              <a:rPr lang="en-US" b="1" dirty="0" smtClean="0"/>
              <a:t>models</a:t>
            </a:r>
            <a:r>
              <a:rPr lang="en-US" dirty="0" smtClean="0"/>
              <a:t> </a:t>
            </a:r>
            <a:r>
              <a:rPr lang="en-US" b="1" dirty="0" smtClean="0"/>
              <a:t>execution</a:t>
            </a:r>
            <a:r>
              <a:rPr lang="en-US" dirty="0" smtClean="0"/>
              <a:t> – not code structure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ath in tree = call context (!)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17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b="1" dirty="0" smtClean="0"/>
              <a:t>inherent</a:t>
            </a:r>
            <a:r>
              <a:rPr lang="en-US" dirty="0" smtClean="0"/>
              <a:t> </a:t>
            </a:r>
            <a:r>
              <a:rPr lang="en-US" b="1" dirty="0" smtClean="0"/>
              <a:t>impact</a:t>
            </a:r>
            <a:r>
              <a:rPr lang="en-US" dirty="0" smtClean="0"/>
              <a:t> does the INSPIRE detour impose?</a:t>
            </a:r>
            <a:endParaRPr lang="en-US" dirty="0"/>
          </a:p>
        </p:txBody>
      </p:sp>
      <p:grpSp>
        <p:nvGrpSpPr>
          <p:cNvPr id="53" name="Gruppieren 52"/>
          <p:cNvGrpSpPr/>
          <p:nvPr/>
        </p:nvGrpSpPr>
        <p:grpSpPr>
          <a:xfrm>
            <a:off x="1115616" y="3314168"/>
            <a:ext cx="7357757" cy="2543342"/>
            <a:chOff x="1115616" y="3314168"/>
            <a:chExt cx="7357757" cy="2543342"/>
          </a:xfrm>
        </p:grpSpPr>
        <p:cxnSp>
          <p:nvCxnSpPr>
            <p:cNvPr id="17" name="Gerade Verbindung 16"/>
            <p:cNvCxnSpPr/>
            <p:nvPr/>
          </p:nvCxnSpPr>
          <p:spPr>
            <a:xfrm flipH="1">
              <a:off x="2195736" y="4384433"/>
              <a:ext cx="589343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/>
            <p:cNvSpPr/>
            <p:nvPr/>
          </p:nvSpPr>
          <p:spPr>
            <a:xfrm>
              <a:off x="2358916" y="4613949"/>
              <a:ext cx="2645131" cy="10159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2522099" y="4761150"/>
              <a:ext cx="504767" cy="36004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FE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4369068" y="4761150"/>
              <a:ext cx="504767" cy="36004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BE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ussdiagramm: Dokument 5"/>
            <p:cNvSpPr/>
            <p:nvPr/>
          </p:nvSpPr>
          <p:spPr>
            <a:xfrm>
              <a:off x="3216940" y="4725144"/>
              <a:ext cx="962565" cy="50405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INSPIRE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ussdiagramm: Dokument 6"/>
            <p:cNvSpPr/>
            <p:nvPr/>
          </p:nvSpPr>
          <p:spPr>
            <a:xfrm>
              <a:off x="1225900" y="4122095"/>
              <a:ext cx="360040" cy="52467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1115616" y="4726305"/>
              <a:ext cx="58060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Input </a:t>
              </a:r>
            </a:p>
            <a:p>
              <a:pPr algn="ctr"/>
              <a:r>
                <a:rPr lang="en-US" sz="1100" dirty="0" smtClean="0"/>
                <a:t>Code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900015" y="5322138"/>
              <a:ext cx="16850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err="1" smtClean="0"/>
                <a:t>Insieme</a:t>
              </a:r>
              <a:r>
                <a:rPr lang="de-DE" sz="1400" dirty="0" smtClean="0"/>
                <a:t> Compiler</a:t>
              </a:r>
              <a:endParaRPr lang="de-DE" sz="1400" dirty="0"/>
            </a:p>
          </p:txBody>
        </p:sp>
        <p:sp>
          <p:nvSpPr>
            <p:cNvPr id="11" name="Flussdiagramm: Dokument 10"/>
            <p:cNvSpPr/>
            <p:nvPr/>
          </p:nvSpPr>
          <p:spPr>
            <a:xfrm>
              <a:off x="7236296" y="3581581"/>
              <a:ext cx="360040" cy="52467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702007" y="3891394"/>
              <a:ext cx="7377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Binary A</a:t>
              </a:r>
            </a:p>
            <a:p>
              <a:pPr algn="ctr"/>
              <a:r>
                <a:rPr lang="en-US" sz="1100" dirty="0" smtClean="0"/>
                <a:t>(GCC)</a:t>
              </a:r>
              <a:endParaRPr lang="en-US" sz="1100" dirty="0"/>
            </a:p>
          </p:txBody>
        </p:sp>
        <p:sp>
          <p:nvSpPr>
            <p:cNvPr id="13" name="Flussdiagramm: Dokument 12"/>
            <p:cNvSpPr/>
            <p:nvPr/>
          </p:nvSpPr>
          <p:spPr>
            <a:xfrm>
              <a:off x="7236296" y="4632516"/>
              <a:ext cx="360040" cy="52467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668344" y="4942329"/>
              <a:ext cx="80502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Binary B</a:t>
              </a:r>
            </a:p>
            <a:p>
              <a:pPr algn="ctr"/>
              <a:r>
                <a:rPr lang="en-US" sz="1100" dirty="0" smtClean="0"/>
                <a:t>(</a:t>
              </a:r>
              <a:r>
                <a:rPr lang="en-US" sz="1100" dirty="0" err="1" smtClean="0"/>
                <a:t>Insieme</a:t>
              </a:r>
              <a:r>
                <a:rPr lang="en-US" sz="1100" dirty="0" smtClean="0"/>
                <a:t>)</a:t>
              </a:r>
              <a:endParaRPr lang="en-US" sz="1100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6300192" y="3314168"/>
              <a:ext cx="709670" cy="227507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dirty="0" smtClean="0"/>
                <a:t>GCC 4.6.3 (-O3)</a:t>
              </a:r>
              <a:endParaRPr lang="de-DE" sz="14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5292080" y="5257346"/>
              <a:ext cx="65434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Target </a:t>
              </a:r>
            </a:p>
            <a:p>
              <a:pPr algn="ctr"/>
              <a:r>
                <a:rPr lang="en-US" sz="1100" dirty="0" smtClean="0"/>
                <a:t>Code</a:t>
              </a:r>
            </a:p>
            <a:p>
              <a:pPr algn="ctr"/>
              <a:r>
                <a:rPr lang="en-US" sz="1100" dirty="0" smtClean="0"/>
                <a:t>(IRT)</a:t>
              </a:r>
              <a:endParaRPr lang="en-US" sz="1100" dirty="0"/>
            </a:p>
          </p:txBody>
        </p:sp>
        <p:cxnSp>
          <p:nvCxnSpPr>
            <p:cNvPr id="21" name="Gerade Verbindung 20"/>
            <p:cNvCxnSpPr>
              <a:stCxn id="7" idx="3"/>
            </p:cNvCxnSpPr>
            <p:nvPr/>
          </p:nvCxnSpPr>
          <p:spPr>
            <a:xfrm flipV="1">
              <a:off x="1585940" y="3838846"/>
              <a:ext cx="609796" cy="545587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7" idx="3"/>
            </p:cNvCxnSpPr>
            <p:nvPr/>
          </p:nvCxnSpPr>
          <p:spPr>
            <a:xfrm>
              <a:off x="1585940" y="4384433"/>
              <a:ext cx="605253" cy="484727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2195736" y="4869160"/>
              <a:ext cx="326363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>
              <a:off x="2987824" y="4855954"/>
              <a:ext cx="254355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4139952" y="4860001"/>
              <a:ext cx="254355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/>
            <p:cNvCxnSpPr/>
            <p:nvPr/>
          </p:nvCxnSpPr>
          <p:spPr>
            <a:xfrm>
              <a:off x="4816090" y="4855236"/>
              <a:ext cx="1484102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>
              <a:off x="2207118" y="3838845"/>
              <a:ext cx="4093074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lussdiagramm: Dokument 17"/>
            <p:cNvSpPr/>
            <p:nvPr/>
          </p:nvSpPr>
          <p:spPr>
            <a:xfrm>
              <a:off x="5439233" y="4653136"/>
              <a:ext cx="360040" cy="524676"/>
            </a:xfrm>
            <a:prstGeom prst="flowChartDocumen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</a:rPr>
                <a:t>C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Gerade Verbindung mit Pfeil 43"/>
            <p:cNvCxnSpPr/>
            <p:nvPr/>
          </p:nvCxnSpPr>
          <p:spPr>
            <a:xfrm>
              <a:off x="7009862" y="4847959"/>
              <a:ext cx="226434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mit Pfeil 48"/>
            <p:cNvCxnSpPr/>
            <p:nvPr/>
          </p:nvCxnSpPr>
          <p:spPr>
            <a:xfrm>
              <a:off x="7020272" y="3861048"/>
              <a:ext cx="226434" cy="0"/>
            </a:xfrm>
            <a:prstGeom prst="straightConnector1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uppieren 51"/>
          <p:cNvGrpSpPr/>
          <p:nvPr/>
        </p:nvGrpSpPr>
        <p:grpSpPr>
          <a:xfrm>
            <a:off x="2355219" y="5761337"/>
            <a:ext cx="2648828" cy="629283"/>
            <a:chOff x="2355219" y="5761337"/>
            <a:chExt cx="2648828" cy="629283"/>
          </a:xfrm>
        </p:grpSpPr>
        <p:sp>
          <p:nvSpPr>
            <p:cNvPr id="50" name="Textfeld 49"/>
            <p:cNvSpPr txBox="1"/>
            <p:nvPr/>
          </p:nvSpPr>
          <p:spPr>
            <a:xfrm>
              <a:off x="2651946" y="6021288"/>
              <a:ext cx="2055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 Optimization!</a:t>
              </a:r>
              <a:endParaRPr lang="en-US" dirty="0"/>
            </a:p>
          </p:txBody>
        </p:sp>
        <p:sp>
          <p:nvSpPr>
            <p:cNvPr id="51" name="Geschweifte Klammer links 50"/>
            <p:cNvSpPr/>
            <p:nvPr/>
          </p:nvSpPr>
          <p:spPr>
            <a:xfrm rot="16200000">
              <a:off x="3583461" y="4533095"/>
              <a:ext cx="192343" cy="2648828"/>
            </a:xfrm>
            <a:prstGeom prst="leftBrace">
              <a:avLst>
                <a:gd name="adj1" fmla="val 47359"/>
                <a:gd name="adj2" fmla="val 5000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774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76" y="2276872"/>
            <a:ext cx="7750156" cy="363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2226823" y="5969353"/>
                <a:ext cx="4717061" cy="391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Relative execution time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𝑖𝑛𝑠𝑖𝑒𝑚𝑒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𝑜𝑟𝑖𝑔𝑖𝑛𝑎𝑙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823" y="5969353"/>
                <a:ext cx="4717061" cy="391902"/>
              </a:xfrm>
              <a:prstGeom prst="rect">
                <a:avLst/>
              </a:prstGeom>
              <a:blipFill rotWithShape="1">
                <a:blip r:embed="rId3"/>
                <a:stretch>
                  <a:fillRect l="-1034" t="-9231" r="-258" b="-153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54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300101" y="3212976"/>
            <a:ext cx="1255675" cy="1512168"/>
            <a:chOff x="6654616" y="3429000"/>
            <a:chExt cx="1255675" cy="1512168"/>
          </a:xfrm>
        </p:grpSpPr>
        <p:sp>
          <p:nvSpPr>
            <p:cNvPr id="8" name="Gefaltete Ecke 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351743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7310833" y="3501008"/>
            <a:ext cx="288032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6809306" y="4005064"/>
            <a:ext cx="1291086" cy="2160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Memory</a:t>
            </a:r>
            <a:endParaRPr lang="en-US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807277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203848" y="252425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Compiler:</a:t>
            </a:r>
            <a:endParaRPr lang="en-US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3707904" y="4624736"/>
            <a:ext cx="1255675" cy="1512168"/>
            <a:chOff x="6654616" y="3429000"/>
            <a:chExt cx="1255675" cy="1512168"/>
          </a:xfrm>
        </p:grpSpPr>
        <p:sp>
          <p:nvSpPr>
            <p:cNvPr id="18" name="Gefaltete Ecke 1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pt-BR" sz="1050" dirty="0"/>
                <a:t>.START ST ST: MOV R1,#2 MOV R2,#1 M1: CMP R2,#20 BGT M2 MUL R1,R2 INI R2 JMP M1</a:t>
              </a:r>
              <a:endParaRPr lang="en-US" dirty="0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sp>
        <p:nvSpPr>
          <p:cNvPr id="20" name="Textfeld 19"/>
          <p:cNvSpPr txBox="1"/>
          <p:nvPr/>
        </p:nvSpPr>
        <p:spPr>
          <a:xfrm>
            <a:off x="3275856" y="3098212"/>
            <a:ext cx="26725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</a:t>
            </a:r>
            <a:r>
              <a:rPr lang="en-US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Work (subset)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Adaptive </a:t>
            </a:r>
            <a:r>
              <a:rPr lang="en-US" dirty="0"/>
              <a:t>Task Granularity Control</a:t>
            </a:r>
          </a:p>
          <a:p>
            <a:pPr marL="553212" lvl="3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P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Thoman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H</a:t>
            </a:r>
            <a:r>
              <a:rPr lang="en-US" sz="1500" dirty="0">
                <a:solidFill>
                  <a:schemeClr val="tx1"/>
                </a:solidFill>
              </a:rPr>
              <a:t>. Jordan, </a:t>
            </a:r>
            <a:r>
              <a:rPr lang="en-US" sz="1500" dirty="0" smtClean="0">
                <a:solidFill>
                  <a:schemeClr val="tx1"/>
                </a:solidFill>
              </a:rPr>
              <a:t>T. </a:t>
            </a:r>
            <a:r>
              <a:rPr lang="en-US" sz="1500" dirty="0" err="1" smtClean="0">
                <a:solidFill>
                  <a:schemeClr val="tx1"/>
                </a:solidFill>
              </a:rPr>
              <a:t>Fahringer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 smtClean="0">
                <a:solidFill>
                  <a:schemeClr val="tx1"/>
                </a:solidFill>
              </a:rPr>
              <a:t>Adaptive Granularity Control </a:t>
            </a:r>
            <a:r>
              <a:rPr lang="en-US" sz="1500" i="1" dirty="0">
                <a:solidFill>
                  <a:schemeClr val="tx1"/>
                </a:solidFill>
              </a:rPr>
              <a:t>in Task Parallel Programs using </a:t>
            </a:r>
            <a:r>
              <a:rPr lang="en-US" sz="1500" i="1" dirty="0" err="1" smtClean="0">
                <a:solidFill>
                  <a:schemeClr val="tx1"/>
                </a:solidFill>
              </a:rPr>
              <a:t>Multiversioning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EuroPar</a:t>
            </a:r>
            <a:r>
              <a:rPr lang="en-US" sz="1500" dirty="0" smtClean="0">
                <a:solidFill>
                  <a:schemeClr val="tx1"/>
                </a:solidFill>
              </a:rPr>
              <a:t> 2013</a:t>
            </a:r>
          </a:p>
          <a:p>
            <a:pPr marL="553212" lvl="3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/>
              <a:t>Declarative Transformation System</a:t>
            </a:r>
          </a:p>
          <a:p>
            <a:pPr marL="553212" lvl="3" indent="0">
              <a:buNone/>
            </a:pPr>
            <a:r>
              <a:rPr lang="en-US" sz="1500" dirty="0">
                <a:solidFill>
                  <a:schemeClr val="tx1"/>
                </a:solidFill>
              </a:rPr>
              <a:t>H. Jordan, P. </a:t>
            </a:r>
            <a:r>
              <a:rPr lang="en-US" sz="1500" dirty="0" err="1">
                <a:solidFill>
                  <a:schemeClr val="tx1"/>
                </a:solidFill>
              </a:rPr>
              <a:t>Thoman</a:t>
            </a:r>
            <a:r>
              <a:rPr lang="en-US" sz="1500" dirty="0">
                <a:solidFill>
                  <a:schemeClr val="tx1"/>
                </a:solidFill>
              </a:rPr>
              <a:t>, T. </a:t>
            </a:r>
            <a:r>
              <a:rPr lang="en-US" sz="1500" dirty="0" err="1">
                <a:solidFill>
                  <a:schemeClr val="tx1"/>
                </a:solidFill>
              </a:rPr>
              <a:t>Fahringer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i="1" dirty="0">
                <a:solidFill>
                  <a:schemeClr val="tx1"/>
                </a:solidFill>
              </a:rPr>
              <a:t>A high-level IR Transformation System</a:t>
            </a:r>
            <a:r>
              <a:rPr lang="en-US" sz="1500" dirty="0">
                <a:solidFill>
                  <a:schemeClr val="tx1"/>
                </a:solidFill>
              </a:rPr>
              <a:t>, PROPER 2013</a:t>
            </a:r>
          </a:p>
          <a:p>
            <a:pPr marL="553212" lvl="3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Multiobjective</a:t>
            </a:r>
            <a:r>
              <a:rPr lang="en-US" dirty="0" smtClean="0"/>
              <a:t> Auto-Tuning</a:t>
            </a:r>
          </a:p>
          <a:p>
            <a:pPr marL="640080" lvl="2" indent="0">
              <a:buNone/>
            </a:pPr>
            <a:r>
              <a:rPr lang="en-US" sz="1500" dirty="0">
                <a:solidFill>
                  <a:schemeClr val="tx1"/>
                </a:solidFill>
              </a:rPr>
              <a:t>H. Jordan, P. </a:t>
            </a:r>
            <a:r>
              <a:rPr lang="en-US" sz="1500" dirty="0" err="1">
                <a:solidFill>
                  <a:schemeClr val="tx1"/>
                </a:solidFill>
              </a:rPr>
              <a:t>Thoman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J</a:t>
            </a:r>
            <a:r>
              <a:rPr lang="en-US" sz="1500" dirty="0">
                <a:solidFill>
                  <a:schemeClr val="tx1"/>
                </a:solidFill>
              </a:rPr>
              <a:t>. J. </a:t>
            </a:r>
            <a:r>
              <a:rPr lang="en-US" sz="1500" dirty="0" err="1">
                <a:solidFill>
                  <a:schemeClr val="tx1"/>
                </a:solidFill>
              </a:rPr>
              <a:t>Durillo</a:t>
            </a:r>
            <a:r>
              <a:rPr lang="en-US" sz="1500" dirty="0">
                <a:solidFill>
                  <a:schemeClr val="tx1"/>
                </a:solidFill>
              </a:rPr>
              <a:t> et al., A Multi-Objective Auto-Tuning Framework for Parallel Codes, SC </a:t>
            </a:r>
            <a:r>
              <a:rPr lang="en-US" sz="1500" dirty="0" smtClean="0">
                <a:solidFill>
                  <a:schemeClr val="tx1"/>
                </a:solidFill>
              </a:rPr>
              <a:t>2012</a:t>
            </a:r>
          </a:p>
          <a:p>
            <a:pPr marL="640080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/>
              <a:t>Compiler aided Loop Scheduling</a:t>
            </a:r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P. </a:t>
            </a:r>
            <a:r>
              <a:rPr lang="en-US" sz="1500" dirty="0" err="1" smtClean="0">
                <a:solidFill>
                  <a:schemeClr val="tx1"/>
                </a:solidFill>
              </a:rPr>
              <a:t>Thoman</a:t>
            </a:r>
            <a:r>
              <a:rPr lang="en-US" sz="1500" dirty="0" smtClean="0">
                <a:solidFill>
                  <a:schemeClr val="tx1"/>
                </a:solidFill>
              </a:rPr>
              <a:t>, H. Jordan,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S. </a:t>
            </a:r>
            <a:r>
              <a:rPr lang="en-US" sz="1600" dirty="0" err="1" smtClean="0">
                <a:solidFill>
                  <a:schemeClr val="tx1"/>
                </a:solidFill>
              </a:rPr>
              <a:t>Pellegrini</a:t>
            </a:r>
            <a:r>
              <a:rPr lang="en-US" sz="1600" dirty="0" smtClean="0">
                <a:solidFill>
                  <a:schemeClr val="tx1"/>
                </a:solidFill>
              </a:rPr>
              <a:t> et al.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>
                <a:solidFill>
                  <a:schemeClr val="tx1"/>
                </a:solidFill>
              </a:rPr>
              <a:t>Automatic </a:t>
            </a:r>
            <a:r>
              <a:rPr lang="en-US" sz="1500" i="1" dirty="0" err="1">
                <a:solidFill>
                  <a:schemeClr val="tx1"/>
                </a:solidFill>
              </a:rPr>
              <a:t>OpenMP</a:t>
            </a:r>
            <a:r>
              <a:rPr lang="en-US" sz="1500" i="1" dirty="0">
                <a:solidFill>
                  <a:schemeClr val="tx1"/>
                </a:solidFill>
              </a:rPr>
              <a:t> Loop Scheduling: A Combined Compiler and Runtime Approach</a:t>
            </a:r>
            <a:r>
              <a:rPr lang="en-US" sz="1500" dirty="0" smtClean="0">
                <a:solidFill>
                  <a:schemeClr val="tx1"/>
                </a:solidFill>
              </a:rPr>
              <a:t>, IWOMP 2012</a:t>
            </a:r>
          </a:p>
          <a:p>
            <a:pPr marL="640080" lvl="2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OpenCL</a:t>
            </a:r>
            <a:r>
              <a:rPr lang="en-US" dirty="0" smtClean="0"/>
              <a:t> Kernel Partitioning</a:t>
            </a:r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K. </a:t>
            </a:r>
            <a:r>
              <a:rPr lang="en-US" sz="1500" dirty="0" err="1" smtClean="0">
                <a:solidFill>
                  <a:schemeClr val="tx1"/>
                </a:solidFill>
              </a:rPr>
              <a:t>Kofler</a:t>
            </a:r>
            <a:r>
              <a:rPr lang="en-US" sz="1500" dirty="0" smtClean="0">
                <a:solidFill>
                  <a:schemeClr val="tx1"/>
                </a:solidFill>
              </a:rPr>
              <a:t>, I. Grasso, B. Cosenza,</a:t>
            </a:r>
            <a:r>
              <a:rPr lang="en-US" sz="1600" dirty="0" smtClean="0">
                <a:solidFill>
                  <a:schemeClr val="tx1"/>
                </a:solidFill>
              </a:rPr>
              <a:t> T. </a:t>
            </a:r>
            <a:r>
              <a:rPr lang="en-US" sz="1600" dirty="0" err="1" smtClean="0">
                <a:solidFill>
                  <a:schemeClr val="tx1"/>
                </a:solidFill>
              </a:rPr>
              <a:t>Fahringer</a:t>
            </a:r>
            <a:r>
              <a:rPr lang="en-US" sz="1500" dirty="0" smtClean="0">
                <a:solidFill>
                  <a:schemeClr val="tx1"/>
                </a:solidFill>
              </a:rPr>
              <a:t>, An </a:t>
            </a:r>
            <a:r>
              <a:rPr lang="en-US" sz="1500" i="1" dirty="0" smtClean="0">
                <a:solidFill>
                  <a:schemeClr val="tx1"/>
                </a:solidFill>
              </a:rPr>
              <a:t>Automatic Input-Sensitive Approach for Heterogeneous Task Partitioning</a:t>
            </a:r>
            <a:r>
              <a:rPr lang="en-US" sz="1500" dirty="0" smtClean="0">
                <a:solidFill>
                  <a:schemeClr val="tx1"/>
                </a:solidFill>
              </a:rPr>
              <a:t>, ICS 2013</a:t>
            </a:r>
          </a:p>
          <a:p>
            <a:pPr marL="640080" lvl="2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Improved usage of MPI Primitives</a:t>
            </a:r>
            <a:endParaRPr lang="en-US" dirty="0"/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S. </a:t>
            </a:r>
            <a:r>
              <a:rPr lang="en-US" sz="1500" dirty="0" err="1" smtClean="0">
                <a:solidFill>
                  <a:schemeClr val="tx1"/>
                </a:solidFill>
              </a:rPr>
              <a:t>Pellegrini</a:t>
            </a:r>
            <a:r>
              <a:rPr lang="en-US" sz="1500" dirty="0" smtClean="0">
                <a:solidFill>
                  <a:schemeClr val="tx1"/>
                </a:solidFill>
              </a:rPr>
              <a:t>, T. </a:t>
            </a:r>
            <a:r>
              <a:rPr lang="en-US" sz="1500" dirty="0" err="1" smtClean="0">
                <a:solidFill>
                  <a:schemeClr val="tx1"/>
                </a:solidFill>
              </a:rPr>
              <a:t>Hoefler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Fahringer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On the Effects of CPU Caches on MPI Point-to-Point Communications, Cluster 2012</a:t>
            </a:r>
            <a:endParaRPr lang="en-US" sz="1500" dirty="0">
              <a:solidFill>
                <a:schemeClr val="tx1"/>
              </a:solidFill>
            </a:endParaRPr>
          </a:p>
          <a:p>
            <a:pPr marL="640080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640080" lvl="2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07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Work (subset)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2484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Adaptive </a:t>
            </a:r>
            <a:r>
              <a:rPr lang="en-US" dirty="0"/>
              <a:t>Task Granularity Control</a:t>
            </a:r>
          </a:p>
          <a:p>
            <a:pPr marL="553212" lvl="3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P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Thoman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H</a:t>
            </a:r>
            <a:r>
              <a:rPr lang="en-US" sz="1500" dirty="0">
                <a:solidFill>
                  <a:schemeClr val="tx1"/>
                </a:solidFill>
              </a:rPr>
              <a:t>. Jordan, </a:t>
            </a:r>
            <a:r>
              <a:rPr lang="en-US" sz="1500" dirty="0" smtClean="0">
                <a:solidFill>
                  <a:schemeClr val="tx1"/>
                </a:solidFill>
              </a:rPr>
              <a:t>T. </a:t>
            </a:r>
            <a:r>
              <a:rPr lang="en-US" sz="1500" dirty="0" err="1" smtClean="0">
                <a:solidFill>
                  <a:schemeClr val="tx1"/>
                </a:solidFill>
              </a:rPr>
              <a:t>Fahringer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 smtClean="0">
                <a:solidFill>
                  <a:schemeClr val="tx1"/>
                </a:solidFill>
              </a:rPr>
              <a:t>Adaptive Granularity Control </a:t>
            </a:r>
            <a:r>
              <a:rPr lang="en-US" sz="1500" i="1" dirty="0">
                <a:solidFill>
                  <a:schemeClr val="tx1"/>
                </a:solidFill>
              </a:rPr>
              <a:t>in Task Parallel Programs using </a:t>
            </a:r>
            <a:r>
              <a:rPr lang="en-US" sz="1500" i="1" dirty="0" err="1" smtClean="0">
                <a:solidFill>
                  <a:schemeClr val="tx1"/>
                </a:solidFill>
              </a:rPr>
              <a:t>Multiversioning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 smtClean="0">
                <a:solidFill>
                  <a:schemeClr val="tx1"/>
                </a:solidFill>
              </a:rPr>
              <a:t>EuroPar</a:t>
            </a:r>
            <a:r>
              <a:rPr lang="en-US" sz="1500" dirty="0" smtClean="0">
                <a:solidFill>
                  <a:schemeClr val="tx1"/>
                </a:solidFill>
              </a:rPr>
              <a:t> 2013</a:t>
            </a:r>
          </a:p>
          <a:p>
            <a:pPr marL="553212" lvl="3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Multiobjective</a:t>
            </a:r>
            <a:r>
              <a:rPr lang="en-US" dirty="0" smtClean="0"/>
              <a:t> Auto-Tuning</a:t>
            </a:r>
          </a:p>
          <a:p>
            <a:pPr marL="640080" lvl="2" indent="0">
              <a:buNone/>
            </a:pPr>
            <a:r>
              <a:rPr lang="en-US" sz="1500" dirty="0">
                <a:solidFill>
                  <a:schemeClr val="tx1"/>
                </a:solidFill>
              </a:rPr>
              <a:t>H. Jordan, P. </a:t>
            </a:r>
            <a:r>
              <a:rPr lang="en-US" sz="1500" dirty="0" err="1">
                <a:solidFill>
                  <a:schemeClr val="tx1"/>
                </a:solidFill>
              </a:rPr>
              <a:t>Thoman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J</a:t>
            </a:r>
            <a:r>
              <a:rPr lang="en-US" sz="1500" dirty="0">
                <a:solidFill>
                  <a:schemeClr val="tx1"/>
                </a:solidFill>
              </a:rPr>
              <a:t>. J. </a:t>
            </a:r>
            <a:r>
              <a:rPr lang="en-US" sz="1500" dirty="0" err="1">
                <a:solidFill>
                  <a:schemeClr val="tx1"/>
                </a:solidFill>
              </a:rPr>
              <a:t>Durillo</a:t>
            </a:r>
            <a:r>
              <a:rPr lang="en-US" sz="1500" dirty="0">
                <a:solidFill>
                  <a:schemeClr val="tx1"/>
                </a:solidFill>
              </a:rPr>
              <a:t> et al., A Multi-Objective Auto-Tuning Framework for Parallel Codes, SC </a:t>
            </a:r>
            <a:r>
              <a:rPr lang="en-US" sz="1500" dirty="0" smtClean="0">
                <a:solidFill>
                  <a:schemeClr val="tx1"/>
                </a:solidFill>
              </a:rPr>
              <a:t>2012</a:t>
            </a:r>
          </a:p>
          <a:p>
            <a:pPr marL="640080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r>
              <a:rPr lang="en-US" dirty="0" smtClean="0"/>
              <a:t>Compiler aided Loop Scheduling</a:t>
            </a:r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P. </a:t>
            </a:r>
            <a:r>
              <a:rPr lang="en-US" sz="1500" dirty="0" err="1" smtClean="0">
                <a:solidFill>
                  <a:schemeClr val="tx1"/>
                </a:solidFill>
              </a:rPr>
              <a:t>Thoman</a:t>
            </a:r>
            <a:r>
              <a:rPr lang="en-US" sz="1500" dirty="0" smtClean="0">
                <a:solidFill>
                  <a:schemeClr val="tx1"/>
                </a:solidFill>
              </a:rPr>
              <a:t>, H. Jordan,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S. </a:t>
            </a:r>
            <a:r>
              <a:rPr lang="en-US" sz="1600" dirty="0" err="1" smtClean="0">
                <a:solidFill>
                  <a:schemeClr val="tx1"/>
                </a:solidFill>
              </a:rPr>
              <a:t>Pellegrini</a:t>
            </a:r>
            <a:r>
              <a:rPr lang="en-US" sz="1600" dirty="0" smtClean="0">
                <a:solidFill>
                  <a:schemeClr val="tx1"/>
                </a:solidFill>
              </a:rPr>
              <a:t> et al.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500" i="1" dirty="0">
                <a:solidFill>
                  <a:schemeClr val="tx1"/>
                </a:solidFill>
              </a:rPr>
              <a:t>Automatic </a:t>
            </a:r>
            <a:r>
              <a:rPr lang="en-US" sz="1500" i="1" dirty="0" err="1">
                <a:solidFill>
                  <a:schemeClr val="tx1"/>
                </a:solidFill>
              </a:rPr>
              <a:t>OpenMP</a:t>
            </a:r>
            <a:r>
              <a:rPr lang="en-US" sz="1500" i="1" dirty="0">
                <a:solidFill>
                  <a:schemeClr val="tx1"/>
                </a:solidFill>
              </a:rPr>
              <a:t> Loop Scheduling: A Combined Compiler and Runtime Approach</a:t>
            </a:r>
            <a:r>
              <a:rPr lang="en-US" sz="1500" dirty="0" smtClean="0">
                <a:solidFill>
                  <a:schemeClr val="tx1"/>
                </a:solidFill>
              </a:rPr>
              <a:t>, IWOMP 2012</a:t>
            </a:r>
          </a:p>
          <a:p>
            <a:pPr marL="640080" lvl="2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OpenCL</a:t>
            </a:r>
            <a:r>
              <a:rPr lang="en-US" dirty="0" smtClean="0"/>
              <a:t> Kernel Partitioning</a:t>
            </a:r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K. </a:t>
            </a:r>
            <a:r>
              <a:rPr lang="en-US" sz="1500" dirty="0" err="1" smtClean="0">
                <a:solidFill>
                  <a:schemeClr val="tx1"/>
                </a:solidFill>
              </a:rPr>
              <a:t>Kofler</a:t>
            </a:r>
            <a:r>
              <a:rPr lang="en-US" sz="1500" dirty="0" smtClean="0">
                <a:solidFill>
                  <a:schemeClr val="tx1"/>
                </a:solidFill>
              </a:rPr>
              <a:t>, I. Grasso, B. Cosenza,</a:t>
            </a:r>
            <a:r>
              <a:rPr lang="en-US" sz="1600" dirty="0" smtClean="0">
                <a:solidFill>
                  <a:schemeClr val="tx1"/>
                </a:solidFill>
              </a:rPr>
              <a:t> T. </a:t>
            </a:r>
            <a:r>
              <a:rPr lang="en-US" sz="1600" dirty="0" err="1" smtClean="0">
                <a:solidFill>
                  <a:schemeClr val="tx1"/>
                </a:solidFill>
              </a:rPr>
              <a:t>Fahringer</a:t>
            </a:r>
            <a:r>
              <a:rPr lang="en-US" sz="1500" dirty="0" smtClean="0">
                <a:solidFill>
                  <a:schemeClr val="tx1"/>
                </a:solidFill>
              </a:rPr>
              <a:t>, An </a:t>
            </a:r>
            <a:r>
              <a:rPr lang="en-US" sz="1500" i="1" dirty="0" smtClean="0">
                <a:solidFill>
                  <a:schemeClr val="tx1"/>
                </a:solidFill>
              </a:rPr>
              <a:t>Automatic Input-Sensitive Approach for Heterogeneous Task Partitioning</a:t>
            </a:r>
            <a:r>
              <a:rPr lang="en-US" sz="1500" dirty="0" smtClean="0">
                <a:solidFill>
                  <a:schemeClr val="tx1"/>
                </a:solidFill>
              </a:rPr>
              <a:t>, ICS 2013</a:t>
            </a:r>
          </a:p>
          <a:p>
            <a:pPr marL="640080" lvl="2" indent="0">
              <a:buNone/>
            </a:pPr>
            <a:endParaRPr lang="en-US" sz="15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Improved usage of MPI Primitives</a:t>
            </a:r>
            <a:endParaRPr lang="en-US" dirty="0"/>
          </a:p>
          <a:p>
            <a:pPr marL="640080" lvl="2" indent="0">
              <a:buNone/>
            </a:pPr>
            <a:r>
              <a:rPr lang="en-US" sz="1500" dirty="0" smtClean="0">
                <a:solidFill>
                  <a:schemeClr val="tx1"/>
                </a:solidFill>
              </a:rPr>
              <a:t>S. </a:t>
            </a:r>
            <a:r>
              <a:rPr lang="en-US" sz="1500" dirty="0" err="1" smtClean="0">
                <a:solidFill>
                  <a:schemeClr val="tx1"/>
                </a:solidFill>
              </a:rPr>
              <a:t>Pellegrini</a:t>
            </a:r>
            <a:r>
              <a:rPr lang="en-US" sz="1500" dirty="0" smtClean="0">
                <a:solidFill>
                  <a:schemeClr val="tx1"/>
                </a:solidFill>
              </a:rPr>
              <a:t>, T. </a:t>
            </a:r>
            <a:r>
              <a:rPr lang="en-US" sz="1500" dirty="0" err="1" smtClean="0">
                <a:solidFill>
                  <a:schemeClr val="tx1"/>
                </a:solidFill>
              </a:rPr>
              <a:t>Hoefler</a:t>
            </a:r>
            <a:r>
              <a:rPr lang="en-US" sz="15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T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Fahringer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smtClean="0">
                <a:solidFill>
                  <a:schemeClr val="tx1"/>
                </a:solidFill>
              </a:rPr>
              <a:t>On the Effects of CPU Caches on MPI Point-to-Point Communications, Cluster 2012</a:t>
            </a:r>
            <a:endParaRPr lang="en-US" sz="1500" dirty="0">
              <a:solidFill>
                <a:schemeClr val="tx1"/>
              </a:solidFill>
            </a:endParaRPr>
          </a:p>
          <a:p>
            <a:pPr marL="640080" lvl="2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 marL="640080" lvl="2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44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INSPIRE</a:t>
            </a:r>
            <a:r>
              <a:rPr lang="en-US" dirty="0" smtClean="0"/>
              <a:t> is designed to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epresent</a:t>
            </a:r>
            <a:r>
              <a:rPr lang="en-US" dirty="0" smtClean="0"/>
              <a:t> and </a:t>
            </a:r>
            <a:r>
              <a:rPr lang="en-US" b="1" dirty="0" smtClean="0"/>
              <a:t>unify</a:t>
            </a:r>
            <a:r>
              <a:rPr lang="en-US" dirty="0" smtClean="0"/>
              <a:t> </a:t>
            </a:r>
            <a:r>
              <a:rPr lang="en-US" b="1" dirty="0" smtClean="0"/>
              <a:t>parallel</a:t>
            </a:r>
            <a:r>
              <a:rPr lang="en-US" dirty="0" smtClean="0"/>
              <a:t> </a:t>
            </a:r>
            <a:r>
              <a:rPr lang="en-US" b="1" dirty="0" smtClean="0"/>
              <a:t>applications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b="1" dirty="0" smtClean="0"/>
              <a:t>analyze</a:t>
            </a:r>
            <a:r>
              <a:rPr lang="en-US" dirty="0" smtClean="0"/>
              <a:t> and </a:t>
            </a:r>
            <a:r>
              <a:rPr lang="en-US" b="1" dirty="0" smtClean="0"/>
              <a:t>manipulate</a:t>
            </a:r>
            <a:r>
              <a:rPr lang="en-US" dirty="0" smtClean="0"/>
              <a:t> parallel codes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the </a:t>
            </a:r>
            <a:r>
              <a:rPr lang="en-US" b="1" dirty="0" smtClean="0"/>
              <a:t>foundation</a:t>
            </a:r>
            <a:r>
              <a:rPr lang="en-US" dirty="0" smtClean="0"/>
              <a:t> for </a:t>
            </a:r>
            <a:r>
              <a:rPr lang="en-US" b="1" dirty="0" smtClean="0"/>
              <a:t>researching</a:t>
            </a:r>
            <a:r>
              <a:rPr lang="en-US" dirty="0" smtClean="0"/>
              <a:t> parallel language </a:t>
            </a:r>
            <a:r>
              <a:rPr lang="en-US" b="1" dirty="0" smtClean="0"/>
              <a:t>extensions</a:t>
            </a:r>
          </a:p>
          <a:p>
            <a:pPr lvl="1"/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ased on </a:t>
            </a:r>
            <a:r>
              <a:rPr lang="en-US" b="1" dirty="0" smtClean="0"/>
              <a:t>comprehensive parallel model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ufficient to cover leading standards for parallel programming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Practicality</a:t>
            </a:r>
            <a:r>
              <a:rPr lang="en-US" dirty="0" smtClean="0"/>
              <a:t> has been demonstrated by a variety of </a:t>
            </a:r>
            <a:r>
              <a:rPr lang="en-US" b="1" dirty="0" smtClean="0"/>
              <a:t>derived 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206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Visit: </a:t>
            </a:r>
            <a:r>
              <a:rPr lang="en-US" dirty="0" smtClean="0">
                <a:hlinkClick r:id="rId2"/>
              </a:rPr>
              <a:t>http://insieme-compiler.org</a:t>
            </a:r>
            <a:endParaRPr lang="en-US" dirty="0" smtClean="0"/>
          </a:p>
          <a:p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herbert@dps.uibk.ac.at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3" descr="H:\insieme\extra\logo\insieme_logo_08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5033" y="908720"/>
            <a:ext cx="355736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</a:t>
            </a:r>
            <a:r>
              <a:rPr lang="en-US" dirty="0"/>
              <a:t>type constructors:</a:t>
            </a:r>
          </a:p>
          <a:p>
            <a:pPr marL="68580" indent="0">
              <a:buNone/>
            </a:pPr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56033"/>
            <a:ext cx="4896544" cy="267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91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kind of expressions: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4784377" cy="325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42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Statements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types of statements: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09" y="2594918"/>
            <a:ext cx="4500338" cy="3498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53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300101" y="3212976"/>
            <a:ext cx="1255675" cy="1512168"/>
            <a:chOff x="6654616" y="3429000"/>
            <a:chExt cx="1255675" cy="1512168"/>
          </a:xfrm>
        </p:grpSpPr>
        <p:sp>
          <p:nvSpPr>
            <p:cNvPr id="8" name="Gefaltete Ecke 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351743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807277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203848" y="252425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Compiler:</a:t>
            </a:r>
            <a:endParaRPr lang="en-US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6809306" y="3429000"/>
            <a:ext cx="1291086" cy="1008112"/>
            <a:chOff x="1120674" y="3573016"/>
            <a:chExt cx="1291086" cy="1008112"/>
          </a:xfrm>
        </p:grpSpPr>
        <p:sp>
          <p:nvSpPr>
            <p:cNvPr id="25" name="Rechteck 24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1120674" y="4365104"/>
              <a:ext cx="12910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1443445" y="3996181"/>
              <a:ext cx="645543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</p:grpSp>
      <p:cxnSp>
        <p:nvCxnSpPr>
          <p:cNvPr id="28" name="Gerade Verbindung 27"/>
          <p:cNvCxnSpPr/>
          <p:nvPr/>
        </p:nvCxnSpPr>
        <p:spPr>
          <a:xfrm flipV="1">
            <a:off x="7380312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7452320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7524328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/>
          <p:cNvGrpSpPr/>
          <p:nvPr/>
        </p:nvGrpSpPr>
        <p:grpSpPr>
          <a:xfrm>
            <a:off x="3707904" y="4624736"/>
            <a:ext cx="1255675" cy="1512168"/>
            <a:chOff x="6654616" y="3429000"/>
            <a:chExt cx="1255675" cy="1512168"/>
          </a:xfrm>
        </p:grpSpPr>
        <p:sp>
          <p:nvSpPr>
            <p:cNvPr id="23" name="Gefaltete Ecke 22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pt-BR" sz="1050" dirty="0"/>
                <a:t>.START ST ST: MOV R1,#2 MOV R2,#1 M1: CMP R2,#20 BGT M2 MUL R1,R2 INI R2 JMP M1</a:t>
              </a:r>
              <a:endParaRPr lang="en-US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3275856" y="3098212"/>
            <a:ext cx="26725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</a:t>
            </a:r>
            <a:r>
              <a:rPr lang="en-US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ptimization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loops &amp; latency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1300101" y="3212976"/>
            <a:ext cx="1255675" cy="1512168"/>
            <a:chOff x="6654616" y="3429000"/>
            <a:chExt cx="1255675" cy="1512168"/>
          </a:xfrm>
        </p:grpSpPr>
        <p:sp>
          <p:nvSpPr>
            <p:cNvPr id="8" name="Gefaltete Ecke 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   print(sum);</a:t>
              </a:r>
              <a:endParaRPr lang="en-US" sz="1050" dirty="0"/>
            </a:p>
            <a:p>
              <a:r>
                <a:rPr lang="en-US" sz="1050" dirty="0"/>
                <a:t>}</a:t>
              </a:r>
            </a:p>
            <a:p>
              <a:pPr algn="ctr"/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351743" y="252425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HW: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807277" y="2524254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User:</a:t>
            </a:r>
            <a:endParaRPr lang="en-US" dirty="0"/>
          </a:p>
        </p:txBody>
      </p:sp>
      <p:cxnSp>
        <p:nvCxnSpPr>
          <p:cNvPr id="14" name="Gerade Verbindung 13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203848" y="2524254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Compiler:</a:t>
            </a:r>
            <a:endParaRPr lang="en-US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6809306" y="3429000"/>
            <a:ext cx="1291086" cy="1008112"/>
            <a:chOff x="1120674" y="3573016"/>
            <a:chExt cx="1291086" cy="1008112"/>
          </a:xfrm>
        </p:grpSpPr>
        <p:sp>
          <p:nvSpPr>
            <p:cNvPr id="25" name="Rechteck 24"/>
            <p:cNvSpPr/>
            <p:nvPr/>
          </p:nvSpPr>
          <p:spPr>
            <a:xfrm>
              <a:off x="1622201" y="3573016"/>
              <a:ext cx="288032" cy="2880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dirty="0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1120674" y="4365104"/>
              <a:ext cx="12910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1443445" y="3996181"/>
              <a:ext cx="645543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</p:grpSp>
      <p:cxnSp>
        <p:nvCxnSpPr>
          <p:cNvPr id="28" name="Gerade Verbindung 27"/>
          <p:cNvCxnSpPr/>
          <p:nvPr/>
        </p:nvCxnSpPr>
        <p:spPr>
          <a:xfrm flipV="1">
            <a:off x="7380312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7452320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7524328" y="36450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ieren 21"/>
          <p:cNvGrpSpPr/>
          <p:nvPr/>
        </p:nvGrpSpPr>
        <p:grpSpPr>
          <a:xfrm>
            <a:off x="3707904" y="4624736"/>
            <a:ext cx="1255675" cy="1512168"/>
            <a:chOff x="6654616" y="3429000"/>
            <a:chExt cx="1255675" cy="1512168"/>
          </a:xfrm>
        </p:grpSpPr>
        <p:sp>
          <p:nvSpPr>
            <p:cNvPr id="23" name="Gefaltete Ecke 22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pt-BR" sz="1050" dirty="0"/>
                <a:t>.START ST ST: MOV R1,#2 MOV R2,#1 M1: CMP R2,#20 BGT M2 MUL R1,R2 INI R2 JMP M1</a:t>
              </a:r>
              <a:endParaRPr lang="en-US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3275856" y="3098212"/>
            <a:ext cx="26725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 </a:t>
            </a:r>
            <a:r>
              <a:rPr lang="en-US" dirty="0" smtClean="0">
                <a:sym typeface="Wingdings" pitchFamily="2" charset="2"/>
              </a:rPr>
              <a:t> Assembly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nstruction selection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r</a:t>
            </a:r>
            <a:r>
              <a:rPr lang="en-US" dirty="0" smtClean="0">
                <a:sym typeface="Wingdings" pitchFamily="2" charset="2"/>
              </a:rPr>
              <a:t>egister allocation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ptimization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loops &amp; latency</a:t>
            </a:r>
            <a:endParaRPr lang="en-US" dirty="0"/>
          </a:p>
        </p:txBody>
      </p:sp>
      <p:sp>
        <p:nvSpPr>
          <p:cNvPr id="3" name="Textfeld 2"/>
          <p:cNvSpPr txBox="1"/>
          <p:nvPr/>
        </p:nvSpPr>
        <p:spPr>
          <a:xfrm>
            <a:off x="6672423" y="5014917"/>
            <a:ext cx="1564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 year old </a:t>
            </a:r>
          </a:p>
          <a:p>
            <a:pPr algn="ctr"/>
            <a:r>
              <a:rPr lang="en-US" dirty="0" smtClean="0"/>
              <a:t>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Architectures</a:t>
            </a:r>
            <a:endParaRPr lang="en-US" dirty="0"/>
          </a:p>
        </p:txBody>
      </p:sp>
      <p:grpSp>
        <p:nvGrpSpPr>
          <p:cNvPr id="120" name="Gruppieren 119"/>
          <p:cNvGrpSpPr/>
          <p:nvPr/>
        </p:nvGrpSpPr>
        <p:grpSpPr>
          <a:xfrm>
            <a:off x="1202217" y="3429000"/>
            <a:ext cx="1291086" cy="1368152"/>
            <a:chOff x="1202217" y="3429000"/>
            <a:chExt cx="1291086" cy="1368152"/>
          </a:xfrm>
        </p:grpSpPr>
        <p:sp>
          <p:nvSpPr>
            <p:cNvPr id="5" name="Rechteck 4"/>
            <p:cNvSpPr/>
            <p:nvPr/>
          </p:nvSpPr>
          <p:spPr>
            <a:xfrm>
              <a:off x="1202217" y="4581128"/>
              <a:ext cx="12910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1524988" y="4212205"/>
              <a:ext cx="645543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  <p:grpSp>
          <p:nvGrpSpPr>
            <p:cNvPr id="7" name="Gruppieren 6"/>
            <p:cNvGrpSpPr/>
            <p:nvPr/>
          </p:nvGrpSpPr>
          <p:grpSpPr>
            <a:xfrm>
              <a:off x="1524988" y="3789040"/>
              <a:ext cx="288032" cy="288032"/>
              <a:chOff x="1622201" y="3573016"/>
              <a:chExt cx="288032" cy="288032"/>
            </a:xfrm>
          </p:grpSpPr>
          <p:sp>
            <p:nvSpPr>
              <p:cNvPr id="13" name="Rechteck 12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4" name="Gerade Verbindung 13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ieren 7"/>
            <p:cNvGrpSpPr/>
            <p:nvPr/>
          </p:nvGrpSpPr>
          <p:grpSpPr>
            <a:xfrm>
              <a:off x="1882499" y="3789040"/>
              <a:ext cx="288032" cy="288032"/>
              <a:chOff x="1622201" y="3573016"/>
              <a:chExt cx="288032" cy="288032"/>
            </a:xfrm>
          </p:grpSpPr>
          <p:sp>
            <p:nvSpPr>
              <p:cNvPr id="9" name="Rechteck 8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0" name="Gerade Verbindung 9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/>
            <p:cNvGrpSpPr/>
            <p:nvPr/>
          </p:nvGrpSpPr>
          <p:grpSpPr>
            <a:xfrm>
              <a:off x="1524988" y="3429000"/>
              <a:ext cx="288032" cy="288032"/>
              <a:chOff x="1622201" y="3573016"/>
              <a:chExt cx="288032" cy="288032"/>
            </a:xfrm>
          </p:grpSpPr>
          <p:sp>
            <p:nvSpPr>
              <p:cNvPr id="18" name="Rechteck 17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9" name="Gerade Verbindung 18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1882499" y="3429000"/>
              <a:ext cx="288032" cy="288032"/>
              <a:chOff x="1622201" y="3573016"/>
              <a:chExt cx="288032" cy="288032"/>
            </a:xfrm>
          </p:grpSpPr>
          <p:sp>
            <p:nvSpPr>
              <p:cNvPr id="23" name="Rechteck 22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24" name="Gerade Verbindung 23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5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feld 27"/>
          <p:cNvSpPr txBox="1"/>
          <p:nvPr/>
        </p:nvSpPr>
        <p:spPr>
          <a:xfrm>
            <a:off x="899592" y="2524254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Multicore:</a:t>
            </a:r>
            <a:endParaRPr lang="en-US" dirty="0"/>
          </a:p>
        </p:txBody>
      </p:sp>
      <p:sp>
        <p:nvSpPr>
          <p:cNvPr id="51" name="Textfeld 50"/>
          <p:cNvSpPr txBox="1"/>
          <p:nvPr/>
        </p:nvSpPr>
        <p:spPr>
          <a:xfrm>
            <a:off x="3419872" y="2524254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Accelerators:</a:t>
            </a:r>
            <a:endParaRPr lang="en-US" dirty="0"/>
          </a:p>
        </p:txBody>
      </p:sp>
      <p:grpSp>
        <p:nvGrpSpPr>
          <p:cNvPr id="121" name="Gruppieren 120"/>
          <p:cNvGrpSpPr/>
          <p:nvPr/>
        </p:nvGrpSpPr>
        <p:grpSpPr>
          <a:xfrm>
            <a:off x="3936585" y="3501008"/>
            <a:ext cx="1244594" cy="1224136"/>
            <a:chOff x="3936585" y="3501008"/>
            <a:chExt cx="1244594" cy="1224136"/>
          </a:xfrm>
        </p:grpSpPr>
        <p:sp>
          <p:nvSpPr>
            <p:cNvPr id="52" name="Rechteck 51"/>
            <p:cNvSpPr/>
            <p:nvPr/>
          </p:nvSpPr>
          <p:spPr>
            <a:xfrm>
              <a:off x="3936585" y="4509120"/>
              <a:ext cx="6404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US" sz="1200" dirty="0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4014459" y="4221088"/>
              <a:ext cx="479680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  <p:grpSp>
          <p:nvGrpSpPr>
            <p:cNvPr id="59" name="Gruppieren 58"/>
            <p:cNvGrpSpPr/>
            <p:nvPr/>
          </p:nvGrpSpPr>
          <p:grpSpPr>
            <a:xfrm>
              <a:off x="4101059" y="3861048"/>
              <a:ext cx="288032" cy="288032"/>
              <a:chOff x="1622201" y="3573016"/>
              <a:chExt cx="288032" cy="288032"/>
            </a:xfrm>
          </p:grpSpPr>
          <p:sp>
            <p:nvSpPr>
              <p:cNvPr id="60" name="Rechteck 59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Rechteck 73"/>
            <p:cNvSpPr/>
            <p:nvPr/>
          </p:nvSpPr>
          <p:spPr>
            <a:xfrm>
              <a:off x="4723615" y="3501008"/>
              <a:ext cx="457564" cy="936104"/>
            </a:xfrm>
            <a:prstGeom prst="rect">
              <a:avLst/>
            </a:prstGeom>
            <a:pattFill prst="lgGrid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</a:t>
              </a:r>
              <a:endParaRPr lang="en-US" dirty="0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4723615" y="4509120"/>
              <a:ext cx="457564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</p:grpSp>
      <p:sp>
        <p:nvSpPr>
          <p:cNvPr id="76" name="Textfeld 75"/>
          <p:cNvSpPr txBox="1"/>
          <p:nvPr/>
        </p:nvSpPr>
        <p:spPr>
          <a:xfrm>
            <a:off x="6372200" y="252425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Clusters:</a:t>
            </a:r>
            <a:endParaRPr lang="en-US" dirty="0"/>
          </a:p>
        </p:txBody>
      </p:sp>
      <p:grpSp>
        <p:nvGrpSpPr>
          <p:cNvPr id="122" name="Gruppieren 121"/>
          <p:cNvGrpSpPr/>
          <p:nvPr/>
        </p:nvGrpSpPr>
        <p:grpSpPr>
          <a:xfrm>
            <a:off x="6596800" y="3356992"/>
            <a:ext cx="1215560" cy="1440160"/>
            <a:chOff x="6596800" y="3356992"/>
            <a:chExt cx="1215560" cy="1440160"/>
          </a:xfrm>
        </p:grpSpPr>
        <p:grpSp>
          <p:nvGrpSpPr>
            <p:cNvPr id="85" name="Gruppieren 84"/>
            <p:cNvGrpSpPr/>
            <p:nvPr/>
          </p:nvGrpSpPr>
          <p:grpSpPr>
            <a:xfrm>
              <a:off x="7010919" y="3356992"/>
              <a:ext cx="801441" cy="1008112"/>
              <a:chOff x="5858791" y="3717032"/>
              <a:chExt cx="801441" cy="1008112"/>
            </a:xfrm>
          </p:grpSpPr>
          <p:sp>
            <p:nvSpPr>
              <p:cNvPr id="84" name="Rechteck 83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78" name="Rechteck 77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79" name="Gruppieren 78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80" name="Rechteck 7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81" name="Gerade Verbindung 8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6" name="Gruppieren 85"/>
            <p:cNvGrpSpPr/>
            <p:nvPr/>
          </p:nvGrpSpPr>
          <p:grpSpPr>
            <a:xfrm>
              <a:off x="6794895" y="3573016"/>
              <a:ext cx="801441" cy="1008112"/>
              <a:chOff x="5858791" y="3717032"/>
              <a:chExt cx="801441" cy="1008112"/>
            </a:xfrm>
          </p:grpSpPr>
          <p:sp>
            <p:nvSpPr>
              <p:cNvPr id="87" name="Rechteck 86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89" name="Rechteck 88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0" name="Gruppieren 89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91" name="Rechteck 9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2" name="Gerade Verbindung 9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Gerade Verbindung 9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" name="Gruppieren 94"/>
            <p:cNvGrpSpPr/>
            <p:nvPr/>
          </p:nvGrpSpPr>
          <p:grpSpPr>
            <a:xfrm>
              <a:off x="6596800" y="3789040"/>
              <a:ext cx="801441" cy="1008112"/>
              <a:chOff x="5858791" y="3717032"/>
              <a:chExt cx="801441" cy="1008112"/>
            </a:xfrm>
          </p:grpSpPr>
          <p:sp>
            <p:nvSpPr>
              <p:cNvPr id="96" name="Rechteck 95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7" name="Rechteck 96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98" name="Rechteck 97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9" name="Gruppieren 98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100" name="Rechteck 9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1" name="Gerade Verbindung 10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Gerade Verbindung 10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15" name="Gerade Verbindung 114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feld 116"/>
          <p:cNvSpPr txBox="1"/>
          <p:nvPr/>
        </p:nvSpPr>
        <p:spPr>
          <a:xfrm>
            <a:off x="971600" y="537321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/</a:t>
            </a:r>
            <a:r>
              <a:rPr lang="en-US" dirty="0" err="1" smtClean="0"/>
              <a:t>Cilk</a:t>
            </a:r>
            <a:endParaRPr lang="en-US" dirty="0"/>
          </a:p>
        </p:txBody>
      </p:sp>
      <p:sp>
        <p:nvSpPr>
          <p:cNvPr id="118" name="Textfeld 117"/>
          <p:cNvSpPr txBox="1"/>
          <p:nvPr/>
        </p:nvSpPr>
        <p:spPr>
          <a:xfrm>
            <a:off x="3524995" y="5373216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OpenCL</a:t>
            </a:r>
            <a:r>
              <a:rPr lang="en-US" dirty="0" smtClean="0"/>
              <a:t>/CUDA</a:t>
            </a:r>
            <a:endParaRPr lang="en-US" dirty="0"/>
          </a:p>
        </p:txBody>
      </p:sp>
      <p:sp>
        <p:nvSpPr>
          <p:cNvPr id="119" name="Textfeld 118"/>
          <p:cNvSpPr txBox="1"/>
          <p:nvPr/>
        </p:nvSpPr>
        <p:spPr>
          <a:xfrm>
            <a:off x="6716806" y="5373216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MPI/PGAS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1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Support</a:t>
            </a:r>
            <a:endParaRPr lang="en-US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403648" y="2924944"/>
            <a:ext cx="1255675" cy="1512168"/>
            <a:chOff x="6654616" y="3429000"/>
            <a:chExt cx="1255675" cy="1512168"/>
          </a:xfrm>
        </p:grpSpPr>
        <p:sp>
          <p:nvSpPr>
            <p:cNvPr id="5" name="Gefaltete Ecke 4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1200" dirty="0"/>
            </a:p>
            <a:p>
              <a:r>
                <a:rPr lang="en-US" sz="1050" dirty="0" smtClean="0"/>
                <a:t>void main(…) </a:t>
              </a:r>
              <a:r>
                <a:rPr lang="en-US" sz="1050" dirty="0"/>
                <a:t>{</a:t>
              </a:r>
            </a:p>
            <a:p>
              <a:r>
                <a:rPr lang="en-US" sz="1050" dirty="0"/>
                <a:t>   </a:t>
              </a:r>
              <a:r>
                <a:rPr lang="en-US" sz="1050" dirty="0" err="1" smtClean="0"/>
                <a:t>int</a:t>
              </a:r>
              <a:r>
                <a:rPr lang="en-US" sz="1050" dirty="0" smtClean="0"/>
                <a:t> sum = 0;</a:t>
              </a:r>
              <a:br>
                <a:rPr lang="en-US" sz="1050" dirty="0" smtClean="0"/>
              </a:br>
              <a:r>
                <a:rPr lang="en-US" sz="1050" dirty="0" smtClean="0"/>
                <a:t>   </a:t>
              </a:r>
              <a:r>
                <a:rPr lang="en-US" sz="1050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#</a:t>
              </a:r>
              <a:r>
                <a:rPr lang="en-US" sz="1050" dirty="0" err="1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omp</a:t>
              </a:r>
              <a:r>
                <a:rPr lang="en-US" sz="1050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pfor</a:t>
              </a:r>
              <a:endParaRPr lang="en-US" sz="1050" dirty="0" smtClean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for(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 = 1..10)</a:t>
              </a:r>
            </a:p>
            <a:p>
              <a:r>
                <a:rPr lang="en-US" sz="1050" dirty="0"/>
                <a:t> </a:t>
              </a:r>
              <a:r>
                <a:rPr lang="en-US" sz="1050" dirty="0" smtClean="0"/>
                <a:t>     sum += </a:t>
              </a:r>
              <a:r>
                <a:rPr lang="en-US" sz="1050" dirty="0" err="1" smtClean="0"/>
                <a:t>i</a:t>
              </a:r>
              <a:r>
                <a:rPr lang="en-US" sz="1050" dirty="0" smtClean="0"/>
                <a:t>;</a:t>
              </a:r>
            </a:p>
            <a:p>
              <a:r>
                <a:rPr lang="en-US" sz="1050" dirty="0" smtClean="0"/>
                <a:t>}</a:t>
              </a:r>
              <a:endParaRPr lang="en-US" sz="1050" dirty="0"/>
            </a:p>
            <a:p>
              <a:pPr algn="ctr"/>
              <a:endParaRPr lang="en-US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 / C++</a:t>
              </a:r>
              <a:endParaRPr lang="en-US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995936" y="2924944"/>
            <a:ext cx="1255675" cy="1512168"/>
            <a:chOff x="6654616" y="3429000"/>
            <a:chExt cx="1255675" cy="1512168"/>
          </a:xfrm>
        </p:grpSpPr>
        <p:sp>
          <p:nvSpPr>
            <p:cNvPr id="8" name="Gefaltete Ecke 7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500" dirty="0"/>
            </a:p>
            <a:p>
              <a:r>
                <a:rPr lang="pt-BR" sz="1050" dirty="0"/>
                <a:t>.START ST ST: MOV </a:t>
              </a:r>
              <a:r>
                <a:rPr lang="pt-BR" sz="1050" dirty="0" smtClean="0"/>
                <a:t>R1,#2 </a:t>
              </a:r>
              <a:r>
                <a:rPr lang="pt-BR" sz="1050" dirty="0"/>
                <a:t>MOV R2,#</a:t>
              </a:r>
              <a:r>
                <a:rPr lang="pt-BR" sz="1050" dirty="0" smtClean="0"/>
                <a:t>1 </a:t>
              </a:r>
            </a:p>
            <a:p>
              <a:r>
                <a:rPr lang="pt-BR" sz="105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_GOMP_PFOR</a:t>
              </a:r>
            </a:p>
            <a:p>
              <a:r>
                <a:rPr lang="pt-BR" sz="1050" dirty="0" smtClean="0"/>
                <a:t>M1</a:t>
              </a:r>
              <a:r>
                <a:rPr lang="pt-BR" sz="1050" dirty="0"/>
                <a:t>: CMP R2,#20 BGT M2 MUL R1,R2 </a:t>
              </a:r>
              <a:r>
                <a:rPr lang="pt-BR" sz="1050" dirty="0" smtClean="0"/>
                <a:t>INI</a:t>
              </a:r>
              <a:endParaRPr lang="en-US" dirty="0"/>
            </a:p>
          </p:txBody>
        </p:sp>
        <p:sp>
          <p:nvSpPr>
            <p:cNvPr id="9" name="Rechteck 8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IR</a:t>
              </a:r>
              <a:endParaRPr lang="en-US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844717" y="2780928"/>
            <a:ext cx="1255675" cy="1512168"/>
            <a:chOff x="6654616" y="3429000"/>
            <a:chExt cx="1255675" cy="1512168"/>
          </a:xfrm>
        </p:grpSpPr>
        <p:sp>
          <p:nvSpPr>
            <p:cNvPr id="20" name="Gefaltete Ecke 19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500" dirty="0"/>
            </a:p>
            <a:p>
              <a:r>
                <a:rPr lang="pt-BR" sz="1050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pfor:</a:t>
              </a:r>
              <a:endParaRPr lang="pt-BR" sz="105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  <a:p>
              <a:r>
                <a:rPr lang="pt-BR" sz="1050" dirty="0" smtClean="0"/>
                <a:t>  mov eax,-2    </a:t>
              </a:r>
            </a:p>
            <a:p>
              <a:r>
                <a:rPr lang="pt-BR" sz="1050" dirty="0"/>
                <a:t> </a:t>
              </a:r>
              <a:r>
                <a:rPr lang="pt-BR" sz="1050" dirty="0" smtClean="0"/>
                <a:t> cmp </a:t>
              </a:r>
              <a:r>
                <a:rPr lang="pt-BR" sz="1050" dirty="0"/>
                <a:t>eax, 2</a:t>
              </a:r>
              <a:r>
                <a:rPr lang="pt-BR" sz="1050" dirty="0" smtClean="0"/>
                <a:t/>
              </a:r>
              <a:br>
                <a:rPr lang="pt-BR" sz="1050" dirty="0" smtClean="0"/>
              </a:br>
              <a:r>
                <a:rPr lang="pt-BR" sz="1050" dirty="0" smtClean="0"/>
                <a:t>  xor eax, eax </a:t>
              </a:r>
            </a:p>
            <a:p>
              <a:r>
                <a:rPr lang="pt-BR" sz="1050" dirty="0" smtClean="0"/>
                <a:t>  ...</a:t>
              </a:r>
            </a:p>
            <a:p>
              <a:endParaRPr lang="en-US" dirty="0"/>
            </a:p>
            <a:p>
              <a:endParaRPr lang="pt-BR" sz="1050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lib</a:t>
              </a:r>
              <a:endParaRPr lang="en-US" dirty="0"/>
            </a:p>
          </p:txBody>
        </p:sp>
      </p:grpSp>
      <p:sp>
        <p:nvSpPr>
          <p:cNvPr id="22" name="Pfeil nach rechts 21"/>
          <p:cNvSpPr/>
          <p:nvPr/>
        </p:nvSpPr>
        <p:spPr>
          <a:xfrm>
            <a:off x="3131840" y="3573016"/>
            <a:ext cx="504056" cy="288032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feil nach rechts 23"/>
          <p:cNvSpPr/>
          <p:nvPr/>
        </p:nvSpPr>
        <p:spPr>
          <a:xfrm>
            <a:off x="5652120" y="3573016"/>
            <a:ext cx="504056" cy="288032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uppieren 15"/>
          <p:cNvGrpSpPr/>
          <p:nvPr/>
        </p:nvGrpSpPr>
        <p:grpSpPr>
          <a:xfrm>
            <a:off x="6453138" y="3284984"/>
            <a:ext cx="1255675" cy="1512168"/>
            <a:chOff x="6654616" y="3429000"/>
            <a:chExt cx="1255675" cy="1512168"/>
          </a:xfrm>
        </p:grpSpPr>
        <p:sp>
          <p:nvSpPr>
            <p:cNvPr id="17" name="Gefaltete Ecke 16"/>
            <p:cNvSpPr/>
            <p:nvPr/>
          </p:nvSpPr>
          <p:spPr>
            <a:xfrm>
              <a:off x="6732240" y="3537012"/>
              <a:ext cx="1178051" cy="1404156"/>
            </a:xfrm>
            <a:prstGeom prst="foldedCorne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200" dirty="0" smtClean="0"/>
            </a:p>
            <a:p>
              <a:endParaRPr lang="en-US" sz="500" dirty="0"/>
            </a:p>
            <a:p>
              <a:r>
                <a:rPr lang="pt-BR" sz="1050" dirty="0" smtClean="0"/>
                <a:t>Start:</a:t>
              </a:r>
            </a:p>
            <a:p>
              <a:r>
                <a:rPr lang="pt-BR" sz="1050" dirty="0" smtClean="0"/>
                <a:t>  mov eax,2</a:t>
              </a:r>
            </a:p>
            <a:p>
              <a:r>
                <a:rPr lang="pt-BR" sz="1050" dirty="0"/>
                <a:t> </a:t>
              </a:r>
              <a:r>
                <a:rPr lang="pt-BR" sz="1050" dirty="0" smtClean="0"/>
                <a:t> mov ebx,1</a:t>
              </a:r>
            </a:p>
            <a:p>
              <a:r>
                <a:rPr lang="pt-BR" sz="1050" dirty="0">
                  <a:solidFill>
                    <a:schemeClr val="bg2">
                      <a:lumMod val="75000"/>
                    </a:schemeClr>
                  </a:solidFill>
                </a:rPr>
                <a:t> </a:t>
              </a:r>
              <a:r>
                <a:rPr lang="pt-BR" sz="1050" dirty="0" smtClean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 call “pfor”</a:t>
              </a:r>
              <a:endParaRPr lang="pt-BR" sz="105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  <a:p>
              <a:r>
                <a:rPr lang="pt-BR" sz="1050" dirty="0" smtClean="0"/>
                <a:t>Label 1: </a:t>
              </a:r>
            </a:p>
            <a:p>
              <a:r>
                <a:rPr lang="pt-BR" sz="1050" dirty="0"/>
                <a:t> </a:t>
              </a:r>
              <a:r>
                <a:rPr lang="pt-BR" sz="1050" dirty="0" smtClean="0"/>
                <a:t> lea esi, Str</a:t>
              </a:r>
            </a:p>
            <a:p>
              <a:r>
                <a:rPr lang="pt-BR" sz="1050" dirty="0"/>
                <a:t> </a:t>
              </a:r>
              <a:r>
                <a:rPr lang="pt-BR" sz="1050" dirty="0" smtClean="0"/>
                <a:t> push esi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6654616" y="3429000"/>
              <a:ext cx="1013728" cy="21602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bin</a:t>
              </a:r>
              <a:endParaRPr lang="en-US" dirty="0"/>
            </a:p>
          </p:txBody>
        </p:sp>
      </p:grpSp>
      <p:sp>
        <p:nvSpPr>
          <p:cNvPr id="3" name="Textfeld 2"/>
          <p:cNvSpPr txBox="1"/>
          <p:nvPr/>
        </p:nvSpPr>
        <p:spPr>
          <a:xfrm>
            <a:off x="2843808" y="508518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Frontend</a:t>
            </a:r>
            <a:endParaRPr lang="en-US" dirty="0"/>
          </a:p>
        </p:txBody>
      </p:sp>
      <p:sp>
        <p:nvSpPr>
          <p:cNvPr id="23" name="Textfeld 22"/>
          <p:cNvSpPr txBox="1"/>
          <p:nvPr/>
        </p:nvSpPr>
        <p:spPr>
          <a:xfrm>
            <a:off x="5310876" y="508518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Backend</a:t>
            </a:r>
            <a:endParaRPr 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3491880" y="5805264"/>
            <a:ext cx="4216933" cy="369332"/>
            <a:chOff x="3491880" y="5805264"/>
            <a:chExt cx="4216933" cy="369332"/>
          </a:xfrm>
        </p:grpSpPr>
        <p:cxnSp>
          <p:nvCxnSpPr>
            <p:cNvPr id="11" name="Gerade Verbindung mit Pfeil 10"/>
            <p:cNvCxnSpPr/>
            <p:nvPr/>
          </p:nvCxnSpPr>
          <p:spPr>
            <a:xfrm>
              <a:off x="4662585" y="5805264"/>
              <a:ext cx="304622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feld 11"/>
            <p:cNvSpPr txBox="1"/>
            <p:nvPr/>
          </p:nvSpPr>
          <p:spPr>
            <a:xfrm>
              <a:off x="4788024" y="5805264"/>
              <a:ext cx="1343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sequential</a:t>
              </a:r>
              <a:endParaRPr lang="en-US" dirty="0"/>
            </a:p>
          </p:txBody>
        </p:sp>
        <p:cxnSp>
          <p:nvCxnSpPr>
            <p:cNvPr id="14" name="Gerade Verbindung 13"/>
            <p:cNvCxnSpPr/>
            <p:nvPr/>
          </p:nvCxnSpPr>
          <p:spPr>
            <a:xfrm flipH="1">
              <a:off x="3491880" y="5805264"/>
              <a:ext cx="1170705" cy="0"/>
            </a:xfrm>
            <a:prstGeom prst="line">
              <a:avLst/>
            </a:prstGeom>
            <a:ln w="190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8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3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Compilers</a:t>
            </a:r>
          </a:p>
          <a:p>
            <a:pPr lvl="1"/>
            <a:r>
              <a:rPr lang="en-US" b="1" dirty="0"/>
              <a:t>u</a:t>
            </a:r>
            <a:r>
              <a:rPr lang="en-US" b="1" dirty="0" smtClean="0"/>
              <a:t>naware</a:t>
            </a:r>
            <a:r>
              <a:rPr lang="en-US" dirty="0" smtClean="0"/>
              <a:t> of </a:t>
            </a:r>
            <a:r>
              <a:rPr lang="en-US" dirty="0"/>
              <a:t>thread-level </a:t>
            </a:r>
            <a:r>
              <a:rPr lang="en-US" b="1" dirty="0" smtClean="0"/>
              <a:t>parallelism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agic happens in libraries</a:t>
            </a:r>
          </a:p>
          <a:p>
            <a:endParaRPr lang="en-US" dirty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b="1" dirty="0"/>
              <a:t>l</a:t>
            </a:r>
            <a:r>
              <a:rPr lang="en-US" b="1" dirty="0" smtClean="0"/>
              <a:t>imited</a:t>
            </a:r>
            <a:r>
              <a:rPr lang="en-US" dirty="0" smtClean="0"/>
              <a:t> perspective / </a:t>
            </a:r>
            <a:r>
              <a:rPr lang="en-US" b="1" dirty="0" smtClean="0"/>
              <a:t>scope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static analysis, no transformations</a:t>
            </a:r>
          </a:p>
          <a:p>
            <a:endParaRPr lang="en-US" dirty="0"/>
          </a:p>
          <a:p>
            <a:r>
              <a:rPr lang="en-US" dirty="0" smtClean="0"/>
              <a:t>User?</a:t>
            </a:r>
          </a:p>
          <a:p>
            <a:pPr lvl="1"/>
            <a:r>
              <a:rPr lang="en-US" dirty="0" smtClean="0"/>
              <a:t>has to coordinate complex system</a:t>
            </a:r>
          </a:p>
          <a:p>
            <a:pPr lvl="1"/>
            <a:r>
              <a:rPr lang="en-US" dirty="0" smtClean="0"/>
              <a:t>no performance portability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899592" y="5013176"/>
            <a:ext cx="727280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Architectures</a:t>
            </a:r>
            <a:endParaRPr lang="en-US" dirty="0"/>
          </a:p>
        </p:txBody>
      </p:sp>
      <p:grpSp>
        <p:nvGrpSpPr>
          <p:cNvPr id="120" name="Gruppieren 119"/>
          <p:cNvGrpSpPr/>
          <p:nvPr/>
        </p:nvGrpSpPr>
        <p:grpSpPr>
          <a:xfrm>
            <a:off x="1202217" y="3429000"/>
            <a:ext cx="1291086" cy="1368152"/>
            <a:chOff x="1202217" y="3429000"/>
            <a:chExt cx="1291086" cy="1368152"/>
          </a:xfrm>
        </p:grpSpPr>
        <p:sp>
          <p:nvSpPr>
            <p:cNvPr id="5" name="Rechteck 4"/>
            <p:cNvSpPr/>
            <p:nvPr/>
          </p:nvSpPr>
          <p:spPr>
            <a:xfrm>
              <a:off x="1202217" y="4581128"/>
              <a:ext cx="12910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Memory</a:t>
              </a:r>
              <a:endParaRPr lang="en-US" sz="1400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1524988" y="4212205"/>
              <a:ext cx="645543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  <p:grpSp>
          <p:nvGrpSpPr>
            <p:cNvPr id="7" name="Gruppieren 6"/>
            <p:cNvGrpSpPr/>
            <p:nvPr/>
          </p:nvGrpSpPr>
          <p:grpSpPr>
            <a:xfrm>
              <a:off x="1524988" y="3789040"/>
              <a:ext cx="288032" cy="288032"/>
              <a:chOff x="1622201" y="3573016"/>
              <a:chExt cx="288032" cy="288032"/>
            </a:xfrm>
          </p:grpSpPr>
          <p:sp>
            <p:nvSpPr>
              <p:cNvPr id="13" name="Rechteck 12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4" name="Gerade Verbindung 13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uppieren 7"/>
            <p:cNvGrpSpPr/>
            <p:nvPr/>
          </p:nvGrpSpPr>
          <p:grpSpPr>
            <a:xfrm>
              <a:off x="1882499" y="3789040"/>
              <a:ext cx="288032" cy="288032"/>
              <a:chOff x="1622201" y="3573016"/>
              <a:chExt cx="288032" cy="288032"/>
            </a:xfrm>
          </p:grpSpPr>
          <p:sp>
            <p:nvSpPr>
              <p:cNvPr id="9" name="Rechteck 8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0" name="Gerade Verbindung 9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uppieren 16"/>
            <p:cNvGrpSpPr/>
            <p:nvPr/>
          </p:nvGrpSpPr>
          <p:grpSpPr>
            <a:xfrm>
              <a:off x="1524988" y="3429000"/>
              <a:ext cx="288032" cy="288032"/>
              <a:chOff x="1622201" y="3573016"/>
              <a:chExt cx="288032" cy="288032"/>
            </a:xfrm>
          </p:grpSpPr>
          <p:sp>
            <p:nvSpPr>
              <p:cNvPr id="18" name="Rechteck 17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19" name="Gerade Verbindung 18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pieren 21"/>
            <p:cNvGrpSpPr/>
            <p:nvPr/>
          </p:nvGrpSpPr>
          <p:grpSpPr>
            <a:xfrm>
              <a:off x="1882499" y="3429000"/>
              <a:ext cx="288032" cy="288032"/>
              <a:chOff x="1622201" y="3573016"/>
              <a:chExt cx="288032" cy="288032"/>
            </a:xfrm>
          </p:grpSpPr>
          <p:sp>
            <p:nvSpPr>
              <p:cNvPr id="23" name="Rechteck 22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24" name="Gerade Verbindung 23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5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feld 27"/>
          <p:cNvSpPr txBox="1"/>
          <p:nvPr/>
        </p:nvSpPr>
        <p:spPr>
          <a:xfrm>
            <a:off x="899592" y="2524254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Multicore:</a:t>
            </a:r>
            <a:endParaRPr lang="en-US" dirty="0"/>
          </a:p>
        </p:txBody>
      </p:sp>
      <p:sp>
        <p:nvSpPr>
          <p:cNvPr id="51" name="Textfeld 50"/>
          <p:cNvSpPr txBox="1"/>
          <p:nvPr/>
        </p:nvSpPr>
        <p:spPr>
          <a:xfrm>
            <a:off x="3419872" y="2524254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Accelerators:</a:t>
            </a:r>
            <a:endParaRPr lang="en-US" dirty="0"/>
          </a:p>
        </p:txBody>
      </p:sp>
      <p:grpSp>
        <p:nvGrpSpPr>
          <p:cNvPr id="121" name="Gruppieren 120"/>
          <p:cNvGrpSpPr/>
          <p:nvPr/>
        </p:nvGrpSpPr>
        <p:grpSpPr>
          <a:xfrm>
            <a:off x="3936585" y="3501008"/>
            <a:ext cx="1244594" cy="1224136"/>
            <a:chOff x="3936585" y="3501008"/>
            <a:chExt cx="1244594" cy="1224136"/>
          </a:xfrm>
        </p:grpSpPr>
        <p:sp>
          <p:nvSpPr>
            <p:cNvPr id="52" name="Rechteck 51"/>
            <p:cNvSpPr/>
            <p:nvPr/>
          </p:nvSpPr>
          <p:spPr>
            <a:xfrm>
              <a:off x="3936585" y="4509120"/>
              <a:ext cx="640486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</a:t>
              </a:r>
              <a:endParaRPr lang="en-US" sz="1200" dirty="0"/>
            </a:p>
          </p:txBody>
        </p:sp>
        <p:sp>
          <p:nvSpPr>
            <p:cNvPr id="53" name="Rechteck 52"/>
            <p:cNvSpPr/>
            <p:nvPr/>
          </p:nvSpPr>
          <p:spPr>
            <a:xfrm>
              <a:off x="4014459" y="4221088"/>
              <a:ext cx="479680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$</a:t>
              </a:r>
              <a:endParaRPr lang="en-US" sz="1400" dirty="0"/>
            </a:p>
          </p:txBody>
        </p:sp>
        <p:grpSp>
          <p:nvGrpSpPr>
            <p:cNvPr id="59" name="Gruppieren 58"/>
            <p:cNvGrpSpPr/>
            <p:nvPr/>
          </p:nvGrpSpPr>
          <p:grpSpPr>
            <a:xfrm>
              <a:off x="4101059" y="3861048"/>
              <a:ext cx="288032" cy="288032"/>
              <a:chOff x="1622201" y="3573016"/>
              <a:chExt cx="288032" cy="288032"/>
            </a:xfrm>
          </p:grpSpPr>
          <p:sp>
            <p:nvSpPr>
              <p:cNvPr id="60" name="Rechteck 59"/>
              <p:cNvSpPr/>
              <p:nvPr/>
            </p:nvSpPr>
            <p:spPr>
              <a:xfrm>
                <a:off x="1622201" y="3573016"/>
                <a:ext cx="288032" cy="28803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</a:t>
                </a:r>
                <a:endParaRPr lang="en-US" dirty="0"/>
              </a:p>
            </p:txBody>
          </p:sp>
          <p:cxnSp>
            <p:nvCxnSpPr>
              <p:cNvPr id="61" name="Gerade Verbindung 60"/>
              <p:cNvCxnSpPr/>
              <p:nvPr/>
            </p:nvCxnSpPr>
            <p:spPr>
              <a:xfrm flipV="1">
                <a:off x="1691680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61"/>
              <p:cNvCxnSpPr/>
              <p:nvPr/>
            </p:nvCxnSpPr>
            <p:spPr>
              <a:xfrm flipV="1">
                <a:off x="1763688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62"/>
              <p:cNvCxnSpPr/>
              <p:nvPr/>
            </p:nvCxnSpPr>
            <p:spPr>
              <a:xfrm flipV="1">
                <a:off x="1835696" y="3789040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Rechteck 73"/>
            <p:cNvSpPr/>
            <p:nvPr/>
          </p:nvSpPr>
          <p:spPr>
            <a:xfrm>
              <a:off x="4723615" y="3501008"/>
              <a:ext cx="457564" cy="936104"/>
            </a:xfrm>
            <a:prstGeom prst="rect">
              <a:avLst/>
            </a:prstGeom>
            <a:pattFill prst="lgGrid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</a:t>
              </a:r>
              <a:endParaRPr lang="en-US" dirty="0"/>
            </a:p>
          </p:txBody>
        </p:sp>
        <p:sp>
          <p:nvSpPr>
            <p:cNvPr id="75" name="Rechteck 74"/>
            <p:cNvSpPr/>
            <p:nvPr/>
          </p:nvSpPr>
          <p:spPr>
            <a:xfrm>
              <a:off x="4723615" y="4509120"/>
              <a:ext cx="457564" cy="216024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</a:t>
              </a:r>
              <a:endParaRPr lang="en-US" sz="1400" dirty="0"/>
            </a:p>
          </p:txBody>
        </p:sp>
      </p:grpSp>
      <p:sp>
        <p:nvSpPr>
          <p:cNvPr id="76" name="Textfeld 75"/>
          <p:cNvSpPr txBox="1"/>
          <p:nvPr/>
        </p:nvSpPr>
        <p:spPr>
          <a:xfrm>
            <a:off x="6372200" y="252425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Clusters:</a:t>
            </a:r>
            <a:endParaRPr lang="en-US" dirty="0"/>
          </a:p>
        </p:txBody>
      </p:sp>
      <p:grpSp>
        <p:nvGrpSpPr>
          <p:cNvPr id="122" name="Gruppieren 121"/>
          <p:cNvGrpSpPr/>
          <p:nvPr/>
        </p:nvGrpSpPr>
        <p:grpSpPr>
          <a:xfrm>
            <a:off x="6596800" y="3356992"/>
            <a:ext cx="1215560" cy="1440160"/>
            <a:chOff x="6596800" y="3356992"/>
            <a:chExt cx="1215560" cy="1440160"/>
          </a:xfrm>
        </p:grpSpPr>
        <p:grpSp>
          <p:nvGrpSpPr>
            <p:cNvPr id="85" name="Gruppieren 84"/>
            <p:cNvGrpSpPr/>
            <p:nvPr/>
          </p:nvGrpSpPr>
          <p:grpSpPr>
            <a:xfrm>
              <a:off x="7010919" y="3356992"/>
              <a:ext cx="801441" cy="1008112"/>
              <a:chOff x="5858791" y="3717032"/>
              <a:chExt cx="801441" cy="1008112"/>
            </a:xfrm>
          </p:grpSpPr>
          <p:sp>
            <p:nvSpPr>
              <p:cNvPr id="84" name="Rechteck 83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7" name="Rechteck 76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78" name="Rechteck 77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79" name="Gruppieren 78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80" name="Rechteck 7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81" name="Gerade Verbindung 8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Gerade Verbindung 8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Gerade Verbindung 8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6" name="Gruppieren 85"/>
            <p:cNvGrpSpPr/>
            <p:nvPr/>
          </p:nvGrpSpPr>
          <p:grpSpPr>
            <a:xfrm>
              <a:off x="6794895" y="3573016"/>
              <a:ext cx="801441" cy="1008112"/>
              <a:chOff x="5858791" y="3717032"/>
              <a:chExt cx="801441" cy="1008112"/>
            </a:xfrm>
          </p:grpSpPr>
          <p:sp>
            <p:nvSpPr>
              <p:cNvPr id="87" name="Rechteck 86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8" name="Rechteck 87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89" name="Rechteck 88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0" name="Gruppieren 89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91" name="Rechteck 90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92" name="Gerade Verbindung 91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Gerade Verbindung 92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Gerade Verbindung 93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5" name="Gruppieren 94"/>
            <p:cNvGrpSpPr/>
            <p:nvPr/>
          </p:nvGrpSpPr>
          <p:grpSpPr>
            <a:xfrm>
              <a:off x="6596800" y="3789040"/>
              <a:ext cx="801441" cy="1008112"/>
              <a:chOff x="5858791" y="3717032"/>
              <a:chExt cx="801441" cy="1008112"/>
            </a:xfrm>
          </p:grpSpPr>
          <p:sp>
            <p:nvSpPr>
              <p:cNvPr id="96" name="Rechteck 95"/>
              <p:cNvSpPr/>
              <p:nvPr/>
            </p:nvSpPr>
            <p:spPr>
              <a:xfrm>
                <a:off x="5858791" y="3717032"/>
                <a:ext cx="801441" cy="100811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7" name="Rechteck 96"/>
              <p:cNvSpPr/>
              <p:nvPr/>
            </p:nvSpPr>
            <p:spPr>
              <a:xfrm>
                <a:off x="5940152" y="4437112"/>
                <a:ext cx="640486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M</a:t>
                </a:r>
                <a:endParaRPr lang="en-US" sz="1200" dirty="0"/>
              </a:p>
            </p:txBody>
          </p:sp>
          <p:sp>
            <p:nvSpPr>
              <p:cNvPr id="98" name="Rechteck 97"/>
              <p:cNvSpPr/>
              <p:nvPr/>
            </p:nvSpPr>
            <p:spPr>
              <a:xfrm>
                <a:off x="6018026" y="4149080"/>
                <a:ext cx="479680" cy="21602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$</a:t>
                </a:r>
                <a:endParaRPr lang="en-US" sz="1400" dirty="0"/>
              </a:p>
            </p:txBody>
          </p:sp>
          <p:grpSp>
            <p:nvGrpSpPr>
              <p:cNvPr id="99" name="Gruppieren 98"/>
              <p:cNvGrpSpPr/>
              <p:nvPr/>
            </p:nvGrpSpPr>
            <p:grpSpPr>
              <a:xfrm>
                <a:off x="6104626" y="3789040"/>
                <a:ext cx="288032" cy="288032"/>
                <a:chOff x="1622201" y="3573016"/>
                <a:chExt cx="288032" cy="288032"/>
              </a:xfrm>
            </p:grpSpPr>
            <p:sp>
              <p:nvSpPr>
                <p:cNvPr id="100" name="Rechteck 99"/>
                <p:cNvSpPr/>
                <p:nvPr/>
              </p:nvSpPr>
              <p:spPr>
                <a:xfrm>
                  <a:off x="1622201" y="3573016"/>
                  <a:ext cx="288032" cy="288032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101" name="Gerade Verbindung 100"/>
                <p:cNvCxnSpPr/>
                <p:nvPr/>
              </p:nvCxnSpPr>
              <p:spPr>
                <a:xfrm flipV="1">
                  <a:off x="1691680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Gerade Verbindung 101"/>
                <p:cNvCxnSpPr/>
                <p:nvPr/>
              </p:nvCxnSpPr>
              <p:spPr>
                <a:xfrm flipV="1">
                  <a:off x="1763688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Gerade Verbindung 102"/>
                <p:cNvCxnSpPr/>
                <p:nvPr/>
              </p:nvCxnSpPr>
              <p:spPr>
                <a:xfrm flipV="1">
                  <a:off x="1835696" y="3789040"/>
                  <a:ext cx="0" cy="7200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15" name="Gerade Verbindung 114"/>
          <p:cNvCxnSpPr/>
          <p:nvPr/>
        </p:nvCxnSpPr>
        <p:spPr>
          <a:xfrm>
            <a:off x="2987824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/>
          <p:nvPr/>
        </p:nvCxnSpPr>
        <p:spPr>
          <a:xfrm>
            <a:off x="6012160" y="270892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feld 116"/>
          <p:cNvSpPr txBox="1"/>
          <p:nvPr/>
        </p:nvSpPr>
        <p:spPr>
          <a:xfrm>
            <a:off x="971600" y="5373216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/</a:t>
            </a:r>
            <a:r>
              <a:rPr lang="en-US" dirty="0" err="1" smtClean="0"/>
              <a:t>Cilk</a:t>
            </a:r>
            <a:endParaRPr lang="en-US" dirty="0"/>
          </a:p>
        </p:txBody>
      </p:sp>
      <p:sp>
        <p:nvSpPr>
          <p:cNvPr id="118" name="Textfeld 117"/>
          <p:cNvSpPr txBox="1"/>
          <p:nvPr/>
        </p:nvSpPr>
        <p:spPr>
          <a:xfrm>
            <a:off x="3524995" y="5373216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OpenCL</a:t>
            </a:r>
            <a:r>
              <a:rPr lang="en-US" dirty="0" smtClean="0"/>
              <a:t>/CUDA</a:t>
            </a:r>
            <a:endParaRPr lang="en-US" dirty="0"/>
          </a:p>
        </p:txBody>
      </p:sp>
      <p:sp>
        <p:nvSpPr>
          <p:cNvPr id="119" name="Textfeld 118"/>
          <p:cNvSpPr txBox="1"/>
          <p:nvPr/>
        </p:nvSpPr>
        <p:spPr>
          <a:xfrm>
            <a:off x="6716806" y="5373216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MPI/PGAS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7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IFI">
      <a:dk1>
        <a:sysClr val="windowText" lastClr="000000"/>
      </a:dk1>
      <a:lt1>
        <a:sysClr val="window" lastClr="FFFFFF"/>
      </a:lt1>
      <a:dk2>
        <a:srgbClr val="04617B"/>
      </a:dk2>
      <a:lt2>
        <a:srgbClr val="8FCFD3"/>
      </a:lt2>
      <a:accent1>
        <a:srgbClr val="003362"/>
      </a:accent1>
      <a:accent2>
        <a:srgbClr val="003362"/>
      </a:accent2>
      <a:accent3>
        <a:srgbClr val="0BD0D9"/>
      </a:accent3>
      <a:accent4>
        <a:srgbClr val="F29400"/>
      </a:accent4>
      <a:accent5>
        <a:srgbClr val="7CCA62"/>
      </a:accent5>
      <a:accent6>
        <a:srgbClr val="A5C249"/>
      </a:accent6>
      <a:hlink>
        <a:srgbClr val="F294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1979</Words>
  <Application>Microsoft Office PowerPoint</Application>
  <PresentationFormat>Bildschirmpräsentation (4:3)</PresentationFormat>
  <Paragraphs>723</Paragraphs>
  <Slides>36</Slides>
  <Notes>1</Notes>
  <HiddenSlides>11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Austin</vt:lpstr>
      <vt:lpstr>INSPIRE The Insieme Parallel Intermediate Representation</vt:lpstr>
      <vt:lpstr>Programming Models</vt:lpstr>
      <vt:lpstr>Programming Models</vt:lpstr>
      <vt:lpstr>Programming Models</vt:lpstr>
      <vt:lpstr>Programming Models</vt:lpstr>
      <vt:lpstr>Parallel Architectures</vt:lpstr>
      <vt:lpstr>Compiler Support</vt:lpstr>
      <vt:lpstr>Situation</vt:lpstr>
      <vt:lpstr>Parallel Architectures</vt:lpstr>
      <vt:lpstr>Real World Architectures</vt:lpstr>
      <vt:lpstr>Real World Architectures</vt:lpstr>
      <vt:lpstr>Approaches</vt:lpstr>
      <vt:lpstr>Situation (con’t)</vt:lpstr>
      <vt:lpstr>Situation</vt:lpstr>
      <vt:lpstr>Compiler Support?</vt:lpstr>
      <vt:lpstr>Our approach:</vt:lpstr>
      <vt:lpstr>Our approach: Insieme</vt:lpstr>
      <vt:lpstr>The Insieme Project</vt:lpstr>
      <vt:lpstr>Parallel Programming</vt:lpstr>
      <vt:lpstr>INSPIRE Requirements</vt:lpstr>
      <vt:lpstr>INSPIRE</vt:lpstr>
      <vt:lpstr>Parallel Model</vt:lpstr>
      <vt:lpstr>Parallel Model (2)</vt:lpstr>
      <vt:lpstr>Simple Example</vt:lpstr>
      <vt:lpstr>Simple Example</vt:lpstr>
      <vt:lpstr>Overall Structure</vt:lpstr>
      <vt:lpstr>Overall Structure</vt:lpstr>
      <vt:lpstr>Evaluation</vt:lpstr>
      <vt:lpstr>Performance Impact</vt:lpstr>
      <vt:lpstr>Derived Work (subset)</vt:lpstr>
      <vt:lpstr>Derived Work (subset)</vt:lpstr>
      <vt:lpstr>Conclusion</vt:lpstr>
      <vt:lpstr>Thank You!</vt:lpstr>
      <vt:lpstr>Types</vt:lpstr>
      <vt:lpstr>Expressions</vt:lpstr>
      <vt:lpstr>Statements</vt:lpstr>
    </vt:vector>
  </TitlesOfParts>
  <Company>University of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Herbert Jordan</dc:creator>
  <cp:lastModifiedBy>Herbert Jordan</cp:lastModifiedBy>
  <cp:revision>375</cp:revision>
  <dcterms:created xsi:type="dcterms:W3CDTF">2012-10-25T08:37:11Z</dcterms:created>
  <dcterms:modified xsi:type="dcterms:W3CDTF">2013-09-17T18:31:45Z</dcterms:modified>
</cp:coreProperties>
</file>